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44"/>
  </p:notesMasterIdLst>
  <p:handoutMasterIdLst>
    <p:handoutMasterId r:id="rId45"/>
  </p:handoutMasterIdLst>
  <p:sldIdLst>
    <p:sldId id="256" r:id="rId2"/>
    <p:sldId id="276" r:id="rId3"/>
    <p:sldId id="279" r:id="rId4"/>
    <p:sldId id="278" r:id="rId5"/>
    <p:sldId id="286" r:id="rId6"/>
    <p:sldId id="287" r:id="rId7"/>
    <p:sldId id="280" r:id="rId8"/>
    <p:sldId id="288" r:id="rId9"/>
    <p:sldId id="267" r:id="rId10"/>
    <p:sldId id="270" r:id="rId11"/>
    <p:sldId id="339" r:id="rId12"/>
    <p:sldId id="315" r:id="rId13"/>
    <p:sldId id="314" r:id="rId14"/>
    <p:sldId id="312" r:id="rId15"/>
    <p:sldId id="313" r:id="rId16"/>
    <p:sldId id="311" r:id="rId17"/>
    <p:sldId id="329" r:id="rId18"/>
    <p:sldId id="295" r:id="rId19"/>
    <p:sldId id="304" r:id="rId20"/>
    <p:sldId id="305" r:id="rId21"/>
    <p:sldId id="300" r:id="rId22"/>
    <p:sldId id="296" r:id="rId23"/>
    <p:sldId id="298" r:id="rId24"/>
    <p:sldId id="306" r:id="rId25"/>
    <p:sldId id="299" r:id="rId26"/>
    <p:sldId id="330" r:id="rId27"/>
    <p:sldId id="331" r:id="rId28"/>
    <p:sldId id="332" r:id="rId29"/>
    <p:sldId id="333" r:id="rId30"/>
    <p:sldId id="334" r:id="rId31"/>
    <p:sldId id="335" r:id="rId32"/>
    <p:sldId id="336" r:id="rId33"/>
    <p:sldId id="337" r:id="rId34"/>
    <p:sldId id="338" r:id="rId35"/>
    <p:sldId id="303" r:id="rId36"/>
    <p:sldId id="292" r:id="rId37"/>
    <p:sldId id="293" r:id="rId38"/>
    <p:sldId id="294" r:id="rId39"/>
    <p:sldId id="327" r:id="rId40"/>
    <p:sldId id="302" r:id="rId41"/>
    <p:sldId id="322" r:id="rId42"/>
    <p:sldId id="328" r:id="rId4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327" autoAdjust="0"/>
    <p:restoredTop sz="94660"/>
  </p:normalViewPr>
  <p:slideViewPr>
    <p:cSldViewPr>
      <p:cViewPr>
        <p:scale>
          <a:sx n="60" d="100"/>
          <a:sy n="60" d="100"/>
        </p:scale>
        <p:origin x="-103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48"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131D59-3F48-4538-9C71-6CFF80BFD1F5}"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AFB9F1A2-0761-49E1-8235-AFAC87DC9B3A}">
      <dgm:prSet phldrT="[Text]"/>
      <dgm:spPr/>
      <dgm:t>
        <a:bodyPr/>
        <a:lstStyle/>
        <a:p>
          <a:r>
            <a:rPr lang="en-US" dirty="0" smtClean="0">
              <a:solidFill>
                <a:schemeClr val="tx1"/>
              </a:solidFill>
              <a:latin typeface="Times New Roman" pitchFamily="18" charset="0"/>
              <a:cs typeface="Times New Roman" pitchFamily="18" charset="0"/>
            </a:rPr>
            <a:t>IHS</a:t>
          </a:r>
        </a:p>
      </dgm:t>
    </dgm:pt>
    <dgm:pt modelId="{C43946DA-1609-4CF6-BD4F-C9C1DA88F1A5}" type="parTrans" cxnId="{3D71D24D-3979-42CF-9452-7FF69F6D585A}">
      <dgm:prSet/>
      <dgm:spPr/>
      <dgm:t>
        <a:bodyPr/>
        <a:lstStyle/>
        <a:p>
          <a:endParaRPr lang="en-US"/>
        </a:p>
      </dgm:t>
    </dgm:pt>
    <dgm:pt modelId="{D93779BB-E126-4BCA-BEBB-4385D0B2761C}" type="sibTrans" cxnId="{3D71D24D-3979-42CF-9452-7FF69F6D585A}">
      <dgm:prSet/>
      <dgm:spPr/>
      <dgm:t>
        <a:bodyPr/>
        <a:lstStyle/>
        <a:p>
          <a:endParaRPr lang="en-US"/>
        </a:p>
      </dgm:t>
    </dgm:pt>
    <dgm:pt modelId="{FE8C91D3-3B97-4D30-9965-126834878DFD}">
      <dgm:prSet phldrT="[Text]"/>
      <dgm:spPr/>
      <dgm:t>
        <a:bodyPr/>
        <a:lstStyle/>
        <a:p>
          <a:r>
            <a:rPr lang="en-US" dirty="0" smtClean="0">
              <a:solidFill>
                <a:schemeClr val="tx1"/>
              </a:solidFill>
              <a:latin typeface="Times New Roman" pitchFamily="18" charset="0"/>
              <a:cs typeface="Times New Roman" pitchFamily="18" charset="0"/>
            </a:rPr>
            <a:t>NDOH</a:t>
          </a:r>
          <a:endParaRPr lang="en-US" dirty="0">
            <a:solidFill>
              <a:schemeClr val="tx1"/>
            </a:solidFill>
            <a:latin typeface="Times New Roman" pitchFamily="18" charset="0"/>
            <a:cs typeface="Times New Roman" pitchFamily="18" charset="0"/>
          </a:endParaRPr>
        </a:p>
      </dgm:t>
    </dgm:pt>
    <dgm:pt modelId="{8C851FEC-95C8-4AA9-B8A2-D69299DEB8BF}" type="parTrans" cxnId="{8AA9F89B-2B4D-4DAA-BD50-CCA5A05402D5}">
      <dgm:prSet/>
      <dgm:spPr/>
      <dgm:t>
        <a:bodyPr/>
        <a:lstStyle/>
        <a:p>
          <a:endParaRPr lang="en-US"/>
        </a:p>
      </dgm:t>
    </dgm:pt>
    <dgm:pt modelId="{92A86FB1-0294-438A-B635-154674F6E429}" type="sibTrans" cxnId="{8AA9F89B-2B4D-4DAA-BD50-CCA5A05402D5}">
      <dgm:prSet/>
      <dgm:spPr/>
      <dgm:t>
        <a:bodyPr/>
        <a:lstStyle/>
        <a:p>
          <a:endParaRPr lang="en-US"/>
        </a:p>
      </dgm:t>
    </dgm:pt>
    <dgm:pt modelId="{A23A39FD-0B44-4BF7-9011-29E8EC61F86B}">
      <dgm:prSet phldrT="[Text]"/>
      <dgm:spPr/>
      <dgm:t>
        <a:bodyPr/>
        <a:lstStyle/>
        <a:p>
          <a:r>
            <a:rPr lang="en-US" dirty="0" smtClean="0">
              <a:solidFill>
                <a:schemeClr val="tx1"/>
              </a:solidFill>
              <a:latin typeface="Times New Roman" pitchFamily="18" charset="0"/>
              <a:cs typeface="Times New Roman" pitchFamily="18" charset="0"/>
            </a:rPr>
            <a:t>‘638</a:t>
          </a:r>
          <a:endParaRPr lang="en-US" dirty="0">
            <a:solidFill>
              <a:schemeClr val="tx1"/>
            </a:solidFill>
            <a:latin typeface="Times New Roman" pitchFamily="18" charset="0"/>
            <a:cs typeface="Times New Roman" pitchFamily="18" charset="0"/>
          </a:endParaRPr>
        </a:p>
      </dgm:t>
    </dgm:pt>
    <dgm:pt modelId="{5A7F6991-FD47-473E-B28B-4CBAE7A557FD}" type="parTrans" cxnId="{F7250BE4-9FBA-4027-B355-BF150EAF37C4}">
      <dgm:prSet/>
      <dgm:spPr/>
      <dgm:t>
        <a:bodyPr/>
        <a:lstStyle/>
        <a:p>
          <a:endParaRPr lang="en-US"/>
        </a:p>
      </dgm:t>
    </dgm:pt>
    <dgm:pt modelId="{4640068F-2B51-418A-9F5A-8D79CE45D355}" type="sibTrans" cxnId="{F7250BE4-9FBA-4027-B355-BF150EAF37C4}">
      <dgm:prSet/>
      <dgm:spPr/>
      <dgm:t>
        <a:bodyPr/>
        <a:lstStyle/>
        <a:p>
          <a:endParaRPr lang="en-US"/>
        </a:p>
      </dgm:t>
    </dgm:pt>
    <dgm:pt modelId="{0D5EC2D3-8A6D-441F-B21A-5FC142CFCFD6}">
      <dgm:prSet phldrT="[Text]"/>
      <dgm:spPr/>
      <dgm:t>
        <a:bodyPr/>
        <a:lstStyle/>
        <a:p>
          <a:endParaRPr lang="en-US"/>
        </a:p>
      </dgm:t>
    </dgm:pt>
    <dgm:pt modelId="{61391F9C-0B8F-4896-A95B-2D1D817FCD9F}" type="parTrans" cxnId="{CD577236-289E-4202-9351-2A39254C5399}">
      <dgm:prSet/>
      <dgm:spPr/>
      <dgm:t>
        <a:bodyPr/>
        <a:lstStyle/>
        <a:p>
          <a:endParaRPr lang="en-US"/>
        </a:p>
      </dgm:t>
    </dgm:pt>
    <dgm:pt modelId="{D291542C-3E33-4A4E-B07E-EB6E9369C7D1}" type="sibTrans" cxnId="{CD577236-289E-4202-9351-2A39254C5399}">
      <dgm:prSet/>
      <dgm:spPr/>
      <dgm:t>
        <a:bodyPr/>
        <a:lstStyle/>
        <a:p>
          <a:endParaRPr lang="en-US"/>
        </a:p>
      </dgm:t>
    </dgm:pt>
    <dgm:pt modelId="{47EC5960-C096-4064-8A78-53FD1811C7AB}">
      <dgm:prSet phldrT="[Text]"/>
      <dgm:spPr/>
      <dgm:t>
        <a:bodyPr/>
        <a:lstStyle/>
        <a:p>
          <a:endParaRPr lang="en-US"/>
        </a:p>
      </dgm:t>
    </dgm:pt>
    <dgm:pt modelId="{1E8BE8D4-B1A7-4362-BE0D-C65E34F0247E}" type="parTrans" cxnId="{55DB98F9-05FF-4D8D-8046-7B78FDF2432A}">
      <dgm:prSet/>
      <dgm:spPr/>
      <dgm:t>
        <a:bodyPr/>
        <a:lstStyle/>
        <a:p>
          <a:endParaRPr lang="en-US"/>
        </a:p>
      </dgm:t>
    </dgm:pt>
    <dgm:pt modelId="{8AC814DC-F055-4D02-9918-BE45B52139EB}" type="sibTrans" cxnId="{55DB98F9-05FF-4D8D-8046-7B78FDF2432A}">
      <dgm:prSet/>
      <dgm:spPr/>
      <dgm:t>
        <a:bodyPr/>
        <a:lstStyle/>
        <a:p>
          <a:endParaRPr lang="en-US"/>
        </a:p>
      </dgm:t>
    </dgm:pt>
    <dgm:pt modelId="{C283D9EC-FAD1-410E-A878-6EC6D2528AF0}" type="pres">
      <dgm:prSet presAssocID="{2E131D59-3F48-4538-9C71-6CFF80BFD1F5}" presName="composite" presStyleCnt="0">
        <dgm:presLayoutVars>
          <dgm:chMax val="3"/>
          <dgm:animLvl val="lvl"/>
          <dgm:resizeHandles val="exact"/>
        </dgm:presLayoutVars>
      </dgm:prSet>
      <dgm:spPr/>
      <dgm:t>
        <a:bodyPr/>
        <a:lstStyle/>
        <a:p>
          <a:endParaRPr lang="en-US"/>
        </a:p>
      </dgm:t>
    </dgm:pt>
    <dgm:pt modelId="{7237794E-2893-4E4A-AC01-94FB4C9A5102}" type="pres">
      <dgm:prSet presAssocID="{AFB9F1A2-0761-49E1-8235-AFAC87DC9B3A}" presName="gear1" presStyleLbl="node1" presStyleIdx="0" presStyleCnt="3" custScaleX="73026" custScaleY="69901" custLinFactNeighborX="-92" custLinFactNeighborY="2554">
        <dgm:presLayoutVars>
          <dgm:chMax val="1"/>
          <dgm:bulletEnabled val="1"/>
        </dgm:presLayoutVars>
      </dgm:prSet>
      <dgm:spPr/>
      <dgm:t>
        <a:bodyPr/>
        <a:lstStyle/>
        <a:p>
          <a:endParaRPr lang="en-US"/>
        </a:p>
      </dgm:t>
    </dgm:pt>
    <dgm:pt modelId="{0F0A0DEF-20D5-4915-8DB2-4FDE8701FA79}" type="pres">
      <dgm:prSet presAssocID="{AFB9F1A2-0761-49E1-8235-AFAC87DC9B3A}" presName="gear1srcNode" presStyleLbl="node1" presStyleIdx="0" presStyleCnt="3"/>
      <dgm:spPr/>
      <dgm:t>
        <a:bodyPr/>
        <a:lstStyle/>
        <a:p>
          <a:endParaRPr lang="en-US"/>
        </a:p>
      </dgm:t>
    </dgm:pt>
    <dgm:pt modelId="{E29DDC0A-182C-4B36-84E0-E427D57E7940}" type="pres">
      <dgm:prSet presAssocID="{AFB9F1A2-0761-49E1-8235-AFAC87DC9B3A}" presName="gear1dstNode" presStyleLbl="node1" presStyleIdx="0" presStyleCnt="3"/>
      <dgm:spPr/>
      <dgm:t>
        <a:bodyPr/>
        <a:lstStyle/>
        <a:p>
          <a:endParaRPr lang="en-US"/>
        </a:p>
      </dgm:t>
    </dgm:pt>
    <dgm:pt modelId="{2F9ED5E7-A856-4472-9345-202D70E6D56D}" type="pres">
      <dgm:prSet presAssocID="{FE8C91D3-3B97-4D30-9965-126834878DFD}" presName="gear2" presStyleLbl="node1" presStyleIdx="1" presStyleCnt="3" custScaleX="117034" custScaleY="112157">
        <dgm:presLayoutVars>
          <dgm:chMax val="1"/>
          <dgm:bulletEnabled val="1"/>
        </dgm:presLayoutVars>
      </dgm:prSet>
      <dgm:spPr/>
      <dgm:t>
        <a:bodyPr/>
        <a:lstStyle/>
        <a:p>
          <a:endParaRPr lang="en-US"/>
        </a:p>
      </dgm:t>
    </dgm:pt>
    <dgm:pt modelId="{D5B6E670-F6D2-4CF9-8B5E-1681BEB83FAD}" type="pres">
      <dgm:prSet presAssocID="{FE8C91D3-3B97-4D30-9965-126834878DFD}" presName="gear2srcNode" presStyleLbl="node1" presStyleIdx="1" presStyleCnt="3"/>
      <dgm:spPr/>
      <dgm:t>
        <a:bodyPr/>
        <a:lstStyle/>
        <a:p>
          <a:endParaRPr lang="en-US"/>
        </a:p>
      </dgm:t>
    </dgm:pt>
    <dgm:pt modelId="{DE981118-4FAB-4FAC-8327-CBE7545E15C4}" type="pres">
      <dgm:prSet presAssocID="{FE8C91D3-3B97-4D30-9965-126834878DFD}" presName="gear2dstNode" presStyleLbl="node1" presStyleIdx="1" presStyleCnt="3"/>
      <dgm:spPr/>
      <dgm:t>
        <a:bodyPr/>
        <a:lstStyle/>
        <a:p>
          <a:endParaRPr lang="en-US"/>
        </a:p>
      </dgm:t>
    </dgm:pt>
    <dgm:pt modelId="{22BF66E7-4747-4754-B62E-43D393AB3CEA}" type="pres">
      <dgm:prSet presAssocID="{A23A39FD-0B44-4BF7-9011-29E8EC61F86B}" presName="gear3" presStyleLbl="node1" presStyleIdx="2" presStyleCnt="3"/>
      <dgm:spPr/>
      <dgm:t>
        <a:bodyPr/>
        <a:lstStyle/>
        <a:p>
          <a:endParaRPr lang="en-US"/>
        </a:p>
      </dgm:t>
    </dgm:pt>
    <dgm:pt modelId="{A8F24049-2983-4B22-9ECF-CA9C71A6BBBF}" type="pres">
      <dgm:prSet presAssocID="{A23A39FD-0B44-4BF7-9011-29E8EC61F86B}" presName="gear3tx" presStyleLbl="node1" presStyleIdx="2" presStyleCnt="3">
        <dgm:presLayoutVars>
          <dgm:chMax val="1"/>
          <dgm:bulletEnabled val="1"/>
        </dgm:presLayoutVars>
      </dgm:prSet>
      <dgm:spPr/>
      <dgm:t>
        <a:bodyPr/>
        <a:lstStyle/>
        <a:p>
          <a:endParaRPr lang="en-US"/>
        </a:p>
      </dgm:t>
    </dgm:pt>
    <dgm:pt modelId="{284FC561-F6A1-48D4-BC97-3631A2DE1314}" type="pres">
      <dgm:prSet presAssocID="{A23A39FD-0B44-4BF7-9011-29E8EC61F86B}" presName="gear3srcNode" presStyleLbl="node1" presStyleIdx="2" presStyleCnt="3"/>
      <dgm:spPr/>
      <dgm:t>
        <a:bodyPr/>
        <a:lstStyle/>
        <a:p>
          <a:endParaRPr lang="en-US"/>
        </a:p>
      </dgm:t>
    </dgm:pt>
    <dgm:pt modelId="{27802E9B-3D34-46AF-93F7-7733384E0846}" type="pres">
      <dgm:prSet presAssocID="{A23A39FD-0B44-4BF7-9011-29E8EC61F86B}" presName="gear3dstNode" presStyleLbl="node1" presStyleIdx="2" presStyleCnt="3"/>
      <dgm:spPr/>
      <dgm:t>
        <a:bodyPr/>
        <a:lstStyle/>
        <a:p>
          <a:endParaRPr lang="en-US"/>
        </a:p>
      </dgm:t>
    </dgm:pt>
    <dgm:pt modelId="{E255464F-4512-4CAA-94BA-30AFDCA621B2}" type="pres">
      <dgm:prSet presAssocID="{D93779BB-E126-4BCA-BEBB-4385D0B2761C}" presName="connector1" presStyleLbl="sibTrans2D1" presStyleIdx="0" presStyleCnt="3"/>
      <dgm:spPr/>
      <dgm:t>
        <a:bodyPr/>
        <a:lstStyle/>
        <a:p>
          <a:endParaRPr lang="en-US"/>
        </a:p>
      </dgm:t>
    </dgm:pt>
    <dgm:pt modelId="{6702AB6B-9C4E-4953-8CBF-E1E06ADB28EC}" type="pres">
      <dgm:prSet presAssocID="{92A86FB1-0294-438A-B635-154674F6E429}" presName="connector2" presStyleLbl="sibTrans2D1" presStyleIdx="1" presStyleCnt="3"/>
      <dgm:spPr/>
      <dgm:t>
        <a:bodyPr/>
        <a:lstStyle/>
        <a:p>
          <a:endParaRPr lang="en-US"/>
        </a:p>
      </dgm:t>
    </dgm:pt>
    <dgm:pt modelId="{395EE703-F410-4EBF-AFB4-DC8ACCEDF540}" type="pres">
      <dgm:prSet presAssocID="{4640068F-2B51-418A-9F5A-8D79CE45D355}" presName="connector3" presStyleLbl="sibTrans2D1" presStyleIdx="2" presStyleCnt="3"/>
      <dgm:spPr/>
      <dgm:t>
        <a:bodyPr/>
        <a:lstStyle/>
        <a:p>
          <a:endParaRPr lang="en-US"/>
        </a:p>
      </dgm:t>
    </dgm:pt>
  </dgm:ptLst>
  <dgm:cxnLst>
    <dgm:cxn modelId="{BBE3365F-58DF-4C1A-B1EE-E964563BC53D}" type="presOf" srcId="{FE8C91D3-3B97-4D30-9965-126834878DFD}" destId="{2F9ED5E7-A856-4472-9345-202D70E6D56D}" srcOrd="0" destOrd="0" presId="urn:microsoft.com/office/officeart/2005/8/layout/gear1"/>
    <dgm:cxn modelId="{8AA9F89B-2B4D-4DAA-BD50-CCA5A05402D5}" srcId="{2E131D59-3F48-4538-9C71-6CFF80BFD1F5}" destId="{FE8C91D3-3B97-4D30-9965-126834878DFD}" srcOrd="1" destOrd="0" parTransId="{8C851FEC-95C8-4AA9-B8A2-D69299DEB8BF}" sibTransId="{92A86FB1-0294-438A-B635-154674F6E429}"/>
    <dgm:cxn modelId="{8C0A7143-F7BF-4970-B5D9-9CE5FB2D0D3D}" type="presOf" srcId="{AFB9F1A2-0761-49E1-8235-AFAC87DC9B3A}" destId="{E29DDC0A-182C-4B36-84E0-E427D57E7940}" srcOrd="2" destOrd="0" presId="urn:microsoft.com/office/officeart/2005/8/layout/gear1"/>
    <dgm:cxn modelId="{3D71D24D-3979-42CF-9452-7FF69F6D585A}" srcId="{2E131D59-3F48-4538-9C71-6CFF80BFD1F5}" destId="{AFB9F1A2-0761-49E1-8235-AFAC87DC9B3A}" srcOrd="0" destOrd="0" parTransId="{C43946DA-1609-4CF6-BD4F-C9C1DA88F1A5}" sibTransId="{D93779BB-E126-4BCA-BEBB-4385D0B2761C}"/>
    <dgm:cxn modelId="{7DD0A017-AF1C-423F-A81F-EB32FCF1FD02}" type="presOf" srcId="{FE8C91D3-3B97-4D30-9965-126834878DFD}" destId="{DE981118-4FAB-4FAC-8327-CBE7545E15C4}" srcOrd="2" destOrd="0" presId="urn:microsoft.com/office/officeart/2005/8/layout/gear1"/>
    <dgm:cxn modelId="{751464A1-FB89-4D64-A3E2-A0FDB1EAF864}" type="presOf" srcId="{2E131D59-3F48-4538-9C71-6CFF80BFD1F5}" destId="{C283D9EC-FAD1-410E-A878-6EC6D2528AF0}" srcOrd="0" destOrd="0" presId="urn:microsoft.com/office/officeart/2005/8/layout/gear1"/>
    <dgm:cxn modelId="{F7250BE4-9FBA-4027-B355-BF150EAF37C4}" srcId="{2E131D59-3F48-4538-9C71-6CFF80BFD1F5}" destId="{A23A39FD-0B44-4BF7-9011-29E8EC61F86B}" srcOrd="2" destOrd="0" parTransId="{5A7F6991-FD47-473E-B28B-4CBAE7A557FD}" sibTransId="{4640068F-2B51-418A-9F5A-8D79CE45D355}"/>
    <dgm:cxn modelId="{55DB98F9-05FF-4D8D-8046-7B78FDF2432A}" srcId="{2E131D59-3F48-4538-9C71-6CFF80BFD1F5}" destId="{47EC5960-C096-4064-8A78-53FD1811C7AB}" srcOrd="4" destOrd="0" parTransId="{1E8BE8D4-B1A7-4362-BE0D-C65E34F0247E}" sibTransId="{8AC814DC-F055-4D02-9918-BE45B52139EB}"/>
    <dgm:cxn modelId="{4CCB503A-5D15-4791-8A70-F3AFD96A39AB}" type="presOf" srcId="{AFB9F1A2-0761-49E1-8235-AFAC87DC9B3A}" destId="{7237794E-2893-4E4A-AC01-94FB4C9A5102}" srcOrd="0" destOrd="0" presId="urn:microsoft.com/office/officeart/2005/8/layout/gear1"/>
    <dgm:cxn modelId="{9046D49E-404C-4C30-B353-01D07B7B1ED7}" type="presOf" srcId="{4640068F-2B51-418A-9F5A-8D79CE45D355}" destId="{395EE703-F410-4EBF-AFB4-DC8ACCEDF540}" srcOrd="0" destOrd="0" presId="urn:microsoft.com/office/officeart/2005/8/layout/gear1"/>
    <dgm:cxn modelId="{A752799C-2CB8-43A6-B919-B8507603947C}" type="presOf" srcId="{FE8C91D3-3B97-4D30-9965-126834878DFD}" destId="{D5B6E670-F6D2-4CF9-8B5E-1681BEB83FAD}" srcOrd="1" destOrd="0" presId="urn:microsoft.com/office/officeart/2005/8/layout/gear1"/>
    <dgm:cxn modelId="{C27A489F-958F-44BE-8E0B-AE17BF2C0A76}" type="presOf" srcId="{AFB9F1A2-0761-49E1-8235-AFAC87DC9B3A}" destId="{0F0A0DEF-20D5-4915-8DB2-4FDE8701FA79}" srcOrd="1" destOrd="0" presId="urn:microsoft.com/office/officeart/2005/8/layout/gear1"/>
    <dgm:cxn modelId="{2E9BD298-16CD-49E0-A284-E479C0D90834}" type="presOf" srcId="{D93779BB-E126-4BCA-BEBB-4385D0B2761C}" destId="{E255464F-4512-4CAA-94BA-30AFDCA621B2}" srcOrd="0" destOrd="0" presId="urn:microsoft.com/office/officeart/2005/8/layout/gear1"/>
    <dgm:cxn modelId="{91A80A69-2AFB-4F4A-8F2B-A2A3EC034019}" type="presOf" srcId="{A23A39FD-0B44-4BF7-9011-29E8EC61F86B}" destId="{A8F24049-2983-4B22-9ECF-CA9C71A6BBBF}" srcOrd="1" destOrd="0" presId="urn:microsoft.com/office/officeart/2005/8/layout/gear1"/>
    <dgm:cxn modelId="{9977DB0B-D7B5-4E11-B1CA-EFA055850F68}" type="presOf" srcId="{A23A39FD-0B44-4BF7-9011-29E8EC61F86B}" destId="{27802E9B-3D34-46AF-93F7-7733384E0846}" srcOrd="3" destOrd="0" presId="urn:microsoft.com/office/officeart/2005/8/layout/gear1"/>
    <dgm:cxn modelId="{9AA90525-0170-4C5D-8262-7EB732C78476}" type="presOf" srcId="{92A86FB1-0294-438A-B635-154674F6E429}" destId="{6702AB6B-9C4E-4953-8CBF-E1E06ADB28EC}" srcOrd="0" destOrd="0" presId="urn:microsoft.com/office/officeart/2005/8/layout/gear1"/>
    <dgm:cxn modelId="{14B3AF2A-15C9-4E49-8ADC-C39541307167}" type="presOf" srcId="{A23A39FD-0B44-4BF7-9011-29E8EC61F86B}" destId="{22BF66E7-4747-4754-B62E-43D393AB3CEA}" srcOrd="0" destOrd="0" presId="urn:microsoft.com/office/officeart/2005/8/layout/gear1"/>
    <dgm:cxn modelId="{CD577236-289E-4202-9351-2A39254C5399}" srcId="{2E131D59-3F48-4538-9C71-6CFF80BFD1F5}" destId="{0D5EC2D3-8A6D-441F-B21A-5FC142CFCFD6}" srcOrd="3" destOrd="0" parTransId="{61391F9C-0B8F-4896-A95B-2D1D817FCD9F}" sibTransId="{D291542C-3E33-4A4E-B07E-EB6E9369C7D1}"/>
    <dgm:cxn modelId="{EDBDDAF2-70D1-4F07-B3DE-20D1AD9E5D86}" type="presOf" srcId="{A23A39FD-0B44-4BF7-9011-29E8EC61F86B}" destId="{284FC561-F6A1-48D4-BC97-3631A2DE1314}" srcOrd="2" destOrd="0" presId="urn:microsoft.com/office/officeart/2005/8/layout/gear1"/>
    <dgm:cxn modelId="{1173CCF3-2907-4D9B-B981-FFD87D8BACE5}" type="presParOf" srcId="{C283D9EC-FAD1-410E-A878-6EC6D2528AF0}" destId="{7237794E-2893-4E4A-AC01-94FB4C9A5102}" srcOrd="0" destOrd="0" presId="urn:microsoft.com/office/officeart/2005/8/layout/gear1"/>
    <dgm:cxn modelId="{E12C4139-14EA-4617-8B75-DEC0CDE1E17E}" type="presParOf" srcId="{C283D9EC-FAD1-410E-A878-6EC6D2528AF0}" destId="{0F0A0DEF-20D5-4915-8DB2-4FDE8701FA79}" srcOrd="1" destOrd="0" presId="urn:microsoft.com/office/officeart/2005/8/layout/gear1"/>
    <dgm:cxn modelId="{EB23275B-CF7F-40A5-B116-AB5C932FC60A}" type="presParOf" srcId="{C283D9EC-FAD1-410E-A878-6EC6D2528AF0}" destId="{E29DDC0A-182C-4B36-84E0-E427D57E7940}" srcOrd="2" destOrd="0" presId="urn:microsoft.com/office/officeart/2005/8/layout/gear1"/>
    <dgm:cxn modelId="{E6B4503B-5F14-46B2-AB81-6BC5D0D7ED53}" type="presParOf" srcId="{C283D9EC-FAD1-410E-A878-6EC6D2528AF0}" destId="{2F9ED5E7-A856-4472-9345-202D70E6D56D}" srcOrd="3" destOrd="0" presId="urn:microsoft.com/office/officeart/2005/8/layout/gear1"/>
    <dgm:cxn modelId="{1EF2328F-3D40-4974-8B99-DC99306F3DF5}" type="presParOf" srcId="{C283D9EC-FAD1-410E-A878-6EC6D2528AF0}" destId="{D5B6E670-F6D2-4CF9-8B5E-1681BEB83FAD}" srcOrd="4" destOrd="0" presId="urn:microsoft.com/office/officeart/2005/8/layout/gear1"/>
    <dgm:cxn modelId="{5BF2651A-2F2D-48C8-A191-8E23A7352559}" type="presParOf" srcId="{C283D9EC-FAD1-410E-A878-6EC6D2528AF0}" destId="{DE981118-4FAB-4FAC-8327-CBE7545E15C4}" srcOrd="5" destOrd="0" presId="urn:microsoft.com/office/officeart/2005/8/layout/gear1"/>
    <dgm:cxn modelId="{B9F88A79-2615-4583-A944-7735513C743D}" type="presParOf" srcId="{C283D9EC-FAD1-410E-A878-6EC6D2528AF0}" destId="{22BF66E7-4747-4754-B62E-43D393AB3CEA}" srcOrd="6" destOrd="0" presId="urn:microsoft.com/office/officeart/2005/8/layout/gear1"/>
    <dgm:cxn modelId="{48559E2A-C5A1-4CA4-9928-370419A388B6}" type="presParOf" srcId="{C283D9EC-FAD1-410E-A878-6EC6D2528AF0}" destId="{A8F24049-2983-4B22-9ECF-CA9C71A6BBBF}" srcOrd="7" destOrd="0" presId="urn:microsoft.com/office/officeart/2005/8/layout/gear1"/>
    <dgm:cxn modelId="{75208437-FA99-433A-B138-62D250B32D89}" type="presParOf" srcId="{C283D9EC-FAD1-410E-A878-6EC6D2528AF0}" destId="{284FC561-F6A1-48D4-BC97-3631A2DE1314}" srcOrd="8" destOrd="0" presId="urn:microsoft.com/office/officeart/2005/8/layout/gear1"/>
    <dgm:cxn modelId="{CA276901-2753-4471-B64F-7AC6099361EF}" type="presParOf" srcId="{C283D9EC-FAD1-410E-A878-6EC6D2528AF0}" destId="{27802E9B-3D34-46AF-93F7-7733384E0846}" srcOrd="9" destOrd="0" presId="urn:microsoft.com/office/officeart/2005/8/layout/gear1"/>
    <dgm:cxn modelId="{F8222644-5816-4D75-BEBD-6EB9F758A91A}" type="presParOf" srcId="{C283D9EC-FAD1-410E-A878-6EC6D2528AF0}" destId="{E255464F-4512-4CAA-94BA-30AFDCA621B2}" srcOrd="10" destOrd="0" presId="urn:microsoft.com/office/officeart/2005/8/layout/gear1"/>
    <dgm:cxn modelId="{C1738F65-4359-40FE-8951-06555B9AB059}" type="presParOf" srcId="{C283D9EC-FAD1-410E-A878-6EC6D2528AF0}" destId="{6702AB6B-9C4E-4953-8CBF-E1E06ADB28EC}" srcOrd="11" destOrd="0" presId="urn:microsoft.com/office/officeart/2005/8/layout/gear1"/>
    <dgm:cxn modelId="{25CB7811-FBF2-44B4-BA14-777BDE636086}" type="presParOf" srcId="{C283D9EC-FAD1-410E-A878-6EC6D2528AF0}" destId="{395EE703-F410-4EBF-AFB4-DC8ACCEDF54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094689-A471-49E2-ACD3-1B8EC95A144A}"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F172D229-B73D-4F8E-8439-3092A6E1E729}">
      <dgm:prSet phldrT="[Text]" custT="1"/>
      <dgm:spPr/>
      <dgm:t>
        <a:bodyPr/>
        <a:lstStyle/>
        <a:p>
          <a:r>
            <a:rPr lang="en-US" sz="1400" b="1" dirty="0" smtClean="0">
              <a:solidFill>
                <a:schemeClr val="tx1"/>
              </a:solidFill>
              <a:latin typeface="Times New Roman" pitchFamily="18" charset="0"/>
              <a:cs typeface="Times New Roman" pitchFamily="18" charset="0"/>
            </a:rPr>
            <a:t>STATES</a:t>
          </a:r>
          <a:endParaRPr lang="en-US" sz="1400" b="1" dirty="0"/>
        </a:p>
      </dgm:t>
    </dgm:pt>
    <dgm:pt modelId="{56834EC3-6DC2-4BD0-86AF-44ED0A9F34B5}" type="parTrans" cxnId="{F5775368-CAD7-421B-AFFA-143FC45E5CDD}">
      <dgm:prSet/>
      <dgm:spPr/>
      <dgm:t>
        <a:bodyPr/>
        <a:lstStyle/>
        <a:p>
          <a:endParaRPr lang="en-US"/>
        </a:p>
      </dgm:t>
    </dgm:pt>
    <dgm:pt modelId="{938A7EA6-716F-4DB5-84E0-FD73882D766D}" type="sibTrans" cxnId="{F5775368-CAD7-421B-AFFA-143FC45E5CDD}">
      <dgm:prSet/>
      <dgm:spPr/>
      <dgm:t>
        <a:bodyPr/>
        <a:lstStyle/>
        <a:p>
          <a:endParaRPr lang="en-US"/>
        </a:p>
      </dgm:t>
    </dgm:pt>
    <dgm:pt modelId="{1378FAE4-ADFC-443C-ABE1-E93FC572514D}">
      <dgm:prSet phldrT="[Text]"/>
      <dgm:spPr/>
      <dgm:t>
        <a:bodyPr/>
        <a:lstStyle/>
        <a:p>
          <a:r>
            <a:rPr lang="en-US" dirty="0" smtClean="0">
              <a:solidFill>
                <a:schemeClr val="tx1"/>
              </a:solidFill>
              <a:latin typeface="Times New Roman" pitchFamily="18" charset="0"/>
              <a:cs typeface="Times New Roman" pitchFamily="18" charset="0"/>
            </a:rPr>
            <a:t>Private providers</a:t>
          </a:r>
          <a:endParaRPr lang="en-US" dirty="0"/>
        </a:p>
      </dgm:t>
    </dgm:pt>
    <dgm:pt modelId="{3C9CEF70-81AE-4059-AD6B-B88D47AB2218}" type="parTrans" cxnId="{F9039632-DE62-4E2F-881C-2B03E20BACBD}">
      <dgm:prSet/>
      <dgm:spPr/>
      <dgm:t>
        <a:bodyPr/>
        <a:lstStyle/>
        <a:p>
          <a:endParaRPr lang="en-US"/>
        </a:p>
      </dgm:t>
    </dgm:pt>
    <dgm:pt modelId="{E6E0BB6A-C15D-47F4-96C3-6B0857EE1579}" type="sibTrans" cxnId="{F9039632-DE62-4E2F-881C-2B03E20BACBD}">
      <dgm:prSet/>
      <dgm:spPr/>
      <dgm:t>
        <a:bodyPr/>
        <a:lstStyle/>
        <a:p>
          <a:endParaRPr lang="en-US"/>
        </a:p>
      </dgm:t>
    </dgm:pt>
    <dgm:pt modelId="{17C5D56C-8B3A-413C-885D-A927D656F0CE}">
      <dgm:prSet phldrT="[Text]"/>
      <dgm:spPr/>
      <dgm:t>
        <a:bodyPr/>
        <a:lstStyle/>
        <a:p>
          <a:r>
            <a:rPr lang="en-US" dirty="0" smtClean="0">
              <a:solidFill>
                <a:schemeClr val="tx1"/>
              </a:solidFill>
              <a:latin typeface="Times New Roman" pitchFamily="18" charset="0"/>
              <a:cs typeface="Times New Roman" pitchFamily="18" charset="0"/>
            </a:rPr>
            <a:t>Traditional</a:t>
          </a:r>
          <a:endParaRPr lang="en-US" dirty="0"/>
        </a:p>
      </dgm:t>
    </dgm:pt>
    <dgm:pt modelId="{82DFCD89-BEF3-417E-964F-4F07C8D73446}" type="parTrans" cxnId="{0B796E88-FB6C-498C-9975-E2ABA66FBC1B}">
      <dgm:prSet/>
      <dgm:spPr/>
      <dgm:t>
        <a:bodyPr/>
        <a:lstStyle/>
        <a:p>
          <a:endParaRPr lang="en-US"/>
        </a:p>
      </dgm:t>
    </dgm:pt>
    <dgm:pt modelId="{3AA7D488-3C10-40E6-9B9B-99B317A079AC}" type="sibTrans" cxnId="{0B796E88-FB6C-498C-9975-E2ABA66FBC1B}">
      <dgm:prSet/>
      <dgm:spPr/>
      <dgm:t>
        <a:bodyPr/>
        <a:lstStyle/>
        <a:p>
          <a:endParaRPr lang="en-US"/>
        </a:p>
      </dgm:t>
    </dgm:pt>
    <dgm:pt modelId="{A4A81A88-DE57-40A2-98F0-25FC527709FE}" type="pres">
      <dgm:prSet presAssocID="{FB094689-A471-49E2-ACD3-1B8EC95A144A}" presName="composite" presStyleCnt="0">
        <dgm:presLayoutVars>
          <dgm:chMax val="3"/>
          <dgm:animLvl val="lvl"/>
          <dgm:resizeHandles val="exact"/>
        </dgm:presLayoutVars>
      </dgm:prSet>
      <dgm:spPr/>
      <dgm:t>
        <a:bodyPr/>
        <a:lstStyle/>
        <a:p>
          <a:endParaRPr lang="en-US"/>
        </a:p>
      </dgm:t>
    </dgm:pt>
    <dgm:pt modelId="{C9FD8B58-491E-4806-9468-01BB6E99653A}" type="pres">
      <dgm:prSet presAssocID="{F172D229-B73D-4F8E-8439-3092A6E1E729}" presName="gear1" presStyleLbl="node1" presStyleIdx="0" presStyleCnt="3" custScaleX="77273" custScaleY="75001" custLinFactNeighborX="53864" custLinFactNeighborY="-43512">
        <dgm:presLayoutVars>
          <dgm:chMax val="1"/>
          <dgm:bulletEnabled val="1"/>
        </dgm:presLayoutVars>
      </dgm:prSet>
      <dgm:spPr/>
      <dgm:t>
        <a:bodyPr/>
        <a:lstStyle/>
        <a:p>
          <a:endParaRPr lang="en-US"/>
        </a:p>
      </dgm:t>
    </dgm:pt>
    <dgm:pt modelId="{7CD5CB09-05C2-4567-9D22-AB6BEC9FA9F0}" type="pres">
      <dgm:prSet presAssocID="{F172D229-B73D-4F8E-8439-3092A6E1E729}" presName="gear1srcNode" presStyleLbl="node1" presStyleIdx="0" presStyleCnt="3"/>
      <dgm:spPr/>
      <dgm:t>
        <a:bodyPr/>
        <a:lstStyle/>
        <a:p>
          <a:endParaRPr lang="en-US"/>
        </a:p>
      </dgm:t>
    </dgm:pt>
    <dgm:pt modelId="{69FBCE31-4E7D-4972-ACCB-A334CDD25AA6}" type="pres">
      <dgm:prSet presAssocID="{F172D229-B73D-4F8E-8439-3092A6E1E729}" presName="gear1dstNode" presStyleLbl="node1" presStyleIdx="0" presStyleCnt="3"/>
      <dgm:spPr/>
      <dgm:t>
        <a:bodyPr/>
        <a:lstStyle/>
        <a:p>
          <a:endParaRPr lang="en-US"/>
        </a:p>
      </dgm:t>
    </dgm:pt>
    <dgm:pt modelId="{2D75A4D1-B3AC-4801-A579-EF5DA1E28121}" type="pres">
      <dgm:prSet presAssocID="{1378FAE4-ADFC-443C-ABE1-E93FC572514D}" presName="gear2" presStyleLbl="node1" presStyleIdx="1" presStyleCnt="3" custScaleX="77273" custScaleY="75001" custLinFactNeighborX="-66676" custLinFactNeighborY="-49205">
        <dgm:presLayoutVars>
          <dgm:chMax val="1"/>
          <dgm:bulletEnabled val="1"/>
        </dgm:presLayoutVars>
      </dgm:prSet>
      <dgm:spPr/>
      <dgm:t>
        <a:bodyPr/>
        <a:lstStyle/>
        <a:p>
          <a:endParaRPr lang="en-US"/>
        </a:p>
      </dgm:t>
    </dgm:pt>
    <dgm:pt modelId="{D2D0D1CF-6A20-425F-BA56-819898A6B67A}" type="pres">
      <dgm:prSet presAssocID="{1378FAE4-ADFC-443C-ABE1-E93FC572514D}" presName="gear2srcNode" presStyleLbl="node1" presStyleIdx="1" presStyleCnt="3"/>
      <dgm:spPr/>
      <dgm:t>
        <a:bodyPr/>
        <a:lstStyle/>
        <a:p>
          <a:endParaRPr lang="en-US"/>
        </a:p>
      </dgm:t>
    </dgm:pt>
    <dgm:pt modelId="{92F9E4ED-41C0-4288-8086-B609BC76EA4D}" type="pres">
      <dgm:prSet presAssocID="{1378FAE4-ADFC-443C-ABE1-E93FC572514D}" presName="gear2dstNode" presStyleLbl="node1" presStyleIdx="1" presStyleCnt="3"/>
      <dgm:spPr/>
      <dgm:t>
        <a:bodyPr/>
        <a:lstStyle/>
        <a:p>
          <a:endParaRPr lang="en-US"/>
        </a:p>
      </dgm:t>
    </dgm:pt>
    <dgm:pt modelId="{5975A13E-A4A2-4683-9FD0-C664ED404CBB}" type="pres">
      <dgm:prSet presAssocID="{17C5D56C-8B3A-413C-885D-A927D656F0CE}" presName="gear3" presStyleLbl="node1" presStyleIdx="2" presStyleCnt="3" custScaleX="77273" custScaleY="75001" custLinFactNeighborX="77727" custLinFactNeighborY="-48059"/>
      <dgm:spPr/>
      <dgm:t>
        <a:bodyPr/>
        <a:lstStyle/>
        <a:p>
          <a:endParaRPr lang="en-US"/>
        </a:p>
      </dgm:t>
    </dgm:pt>
    <dgm:pt modelId="{13D0CBFA-EABC-43F7-ABBF-84684E63E36B}" type="pres">
      <dgm:prSet presAssocID="{17C5D56C-8B3A-413C-885D-A927D656F0CE}" presName="gear3tx" presStyleLbl="node1" presStyleIdx="2" presStyleCnt="3">
        <dgm:presLayoutVars>
          <dgm:chMax val="1"/>
          <dgm:bulletEnabled val="1"/>
        </dgm:presLayoutVars>
      </dgm:prSet>
      <dgm:spPr/>
      <dgm:t>
        <a:bodyPr/>
        <a:lstStyle/>
        <a:p>
          <a:endParaRPr lang="en-US"/>
        </a:p>
      </dgm:t>
    </dgm:pt>
    <dgm:pt modelId="{46F9838C-5D0D-4D3A-825D-21D855550887}" type="pres">
      <dgm:prSet presAssocID="{17C5D56C-8B3A-413C-885D-A927D656F0CE}" presName="gear3srcNode" presStyleLbl="node1" presStyleIdx="2" presStyleCnt="3"/>
      <dgm:spPr/>
      <dgm:t>
        <a:bodyPr/>
        <a:lstStyle/>
        <a:p>
          <a:endParaRPr lang="en-US"/>
        </a:p>
      </dgm:t>
    </dgm:pt>
    <dgm:pt modelId="{63F39788-102C-4DAB-9816-6B012087FBFE}" type="pres">
      <dgm:prSet presAssocID="{17C5D56C-8B3A-413C-885D-A927D656F0CE}" presName="gear3dstNode" presStyleLbl="node1" presStyleIdx="2" presStyleCnt="3"/>
      <dgm:spPr/>
      <dgm:t>
        <a:bodyPr/>
        <a:lstStyle/>
        <a:p>
          <a:endParaRPr lang="en-US"/>
        </a:p>
      </dgm:t>
    </dgm:pt>
    <dgm:pt modelId="{8DB58918-0CA7-47FB-AA8C-A7D6063B4728}" type="pres">
      <dgm:prSet presAssocID="{938A7EA6-716F-4DB5-84E0-FD73882D766D}" presName="connector1" presStyleLbl="sibTrans2D1" presStyleIdx="0" presStyleCnt="3" custAng="18305855" custFlipHor="1" custScaleX="52407" custScaleY="54513" custLinFactNeighborX="46941" custLinFactNeighborY="-55741"/>
      <dgm:spPr/>
      <dgm:t>
        <a:bodyPr/>
        <a:lstStyle/>
        <a:p>
          <a:endParaRPr lang="en-US"/>
        </a:p>
      </dgm:t>
    </dgm:pt>
    <dgm:pt modelId="{4A93B2A4-6EC8-42F1-A7FF-5C5750A89670}" type="pres">
      <dgm:prSet presAssocID="{E6E0BB6A-C15D-47F4-96C3-6B0857EE1579}" presName="connector2" presStyleLbl="sibTrans2D1" presStyleIdx="1" presStyleCnt="3" custAng="18305855" custFlipHor="1" custScaleX="52407" custScaleY="54513" custLinFactNeighborX="46941" custLinFactNeighborY="-55741"/>
      <dgm:spPr/>
      <dgm:t>
        <a:bodyPr/>
        <a:lstStyle/>
        <a:p>
          <a:endParaRPr lang="en-US"/>
        </a:p>
      </dgm:t>
    </dgm:pt>
    <dgm:pt modelId="{EE43A857-D4B7-408E-98A8-F1E05C7E3F10}" type="pres">
      <dgm:prSet presAssocID="{3AA7D488-3C10-40E6-9B9B-99B317A079AC}" presName="connector3" presStyleLbl="sibTrans2D1" presStyleIdx="2" presStyleCnt="3" custAng="18305855" custFlipHor="1" custScaleX="52407" custScaleY="54513" custLinFactNeighborX="46941" custLinFactNeighborY="-55741"/>
      <dgm:spPr/>
      <dgm:t>
        <a:bodyPr/>
        <a:lstStyle/>
        <a:p>
          <a:endParaRPr lang="en-US"/>
        </a:p>
      </dgm:t>
    </dgm:pt>
  </dgm:ptLst>
  <dgm:cxnLst>
    <dgm:cxn modelId="{B01B0BA1-10BB-41DB-8F41-F12D7E07623F}" type="presOf" srcId="{1378FAE4-ADFC-443C-ABE1-E93FC572514D}" destId="{92F9E4ED-41C0-4288-8086-B609BC76EA4D}" srcOrd="2" destOrd="0" presId="urn:microsoft.com/office/officeart/2005/8/layout/gear1"/>
    <dgm:cxn modelId="{75F1E787-8187-4CAC-B900-17CD74264BA9}" type="presOf" srcId="{1378FAE4-ADFC-443C-ABE1-E93FC572514D}" destId="{D2D0D1CF-6A20-425F-BA56-819898A6B67A}" srcOrd="1" destOrd="0" presId="urn:microsoft.com/office/officeart/2005/8/layout/gear1"/>
    <dgm:cxn modelId="{F5775368-CAD7-421B-AFFA-143FC45E5CDD}" srcId="{FB094689-A471-49E2-ACD3-1B8EC95A144A}" destId="{F172D229-B73D-4F8E-8439-3092A6E1E729}" srcOrd="0" destOrd="0" parTransId="{56834EC3-6DC2-4BD0-86AF-44ED0A9F34B5}" sibTransId="{938A7EA6-716F-4DB5-84E0-FD73882D766D}"/>
    <dgm:cxn modelId="{DFEDAEF2-6E97-4B46-9CFD-CC4264A7FB38}" type="presOf" srcId="{F172D229-B73D-4F8E-8439-3092A6E1E729}" destId="{69FBCE31-4E7D-4972-ACCB-A334CDD25AA6}" srcOrd="2" destOrd="0" presId="urn:microsoft.com/office/officeart/2005/8/layout/gear1"/>
    <dgm:cxn modelId="{F9039632-DE62-4E2F-881C-2B03E20BACBD}" srcId="{FB094689-A471-49E2-ACD3-1B8EC95A144A}" destId="{1378FAE4-ADFC-443C-ABE1-E93FC572514D}" srcOrd="1" destOrd="0" parTransId="{3C9CEF70-81AE-4059-AD6B-B88D47AB2218}" sibTransId="{E6E0BB6A-C15D-47F4-96C3-6B0857EE1579}"/>
    <dgm:cxn modelId="{824B413F-7E19-4E1F-A117-E5BE69086A3A}" type="presOf" srcId="{1378FAE4-ADFC-443C-ABE1-E93FC572514D}" destId="{2D75A4D1-B3AC-4801-A579-EF5DA1E28121}" srcOrd="0" destOrd="0" presId="urn:microsoft.com/office/officeart/2005/8/layout/gear1"/>
    <dgm:cxn modelId="{ED5BC7B1-37C0-43B1-B0FB-14B581AB34CE}" type="presOf" srcId="{938A7EA6-716F-4DB5-84E0-FD73882D766D}" destId="{8DB58918-0CA7-47FB-AA8C-A7D6063B4728}" srcOrd="0" destOrd="0" presId="urn:microsoft.com/office/officeart/2005/8/layout/gear1"/>
    <dgm:cxn modelId="{E9B585A9-877B-4554-ABF4-BC6B77D8D12F}" type="presOf" srcId="{FB094689-A471-49E2-ACD3-1B8EC95A144A}" destId="{A4A81A88-DE57-40A2-98F0-25FC527709FE}" srcOrd="0" destOrd="0" presId="urn:microsoft.com/office/officeart/2005/8/layout/gear1"/>
    <dgm:cxn modelId="{0B796E88-FB6C-498C-9975-E2ABA66FBC1B}" srcId="{FB094689-A471-49E2-ACD3-1B8EC95A144A}" destId="{17C5D56C-8B3A-413C-885D-A927D656F0CE}" srcOrd="2" destOrd="0" parTransId="{82DFCD89-BEF3-417E-964F-4F07C8D73446}" sibTransId="{3AA7D488-3C10-40E6-9B9B-99B317A079AC}"/>
    <dgm:cxn modelId="{9AF5A8D9-F50E-476B-A3DA-78D015EC80C7}" type="presOf" srcId="{17C5D56C-8B3A-413C-885D-A927D656F0CE}" destId="{5975A13E-A4A2-4683-9FD0-C664ED404CBB}" srcOrd="0" destOrd="0" presId="urn:microsoft.com/office/officeart/2005/8/layout/gear1"/>
    <dgm:cxn modelId="{E7CA6A9C-F04A-45E8-B373-B4A47CF04C2D}" type="presOf" srcId="{17C5D56C-8B3A-413C-885D-A927D656F0CE}" destId="{13D0CBFA-EABC-43F7-ABBF-84684E63E36B}" srcOrd="1" destOrd="0" presId="urn:microsoft.com/office/officeart/2005/8/layout/gear1"/>
    <dgm:cxn modelId="{8B24CEC7-DEB0-4453-9CE0-DC033862BFEC}" type="presOf" srcId="{F172D229-B73D-4F8E-8439-3092A6E1E729}" destId="{C9FD8B58-491E-4806-9468-01BB6E99653A}" srcOrd="0" destOrd="0" presId="urn:microsoft.com/office/officeart/2005/8/layout/gear1"/>
    <dgm:cxn modelId="{6AA97CBA-46F4-430C-A3FA-526A994FA58A}" type="presOf" srcId="{17C5D56C-8B3A-413C-885D-A927D656F0CE}" destId="{46F9838C-5D0D-4D3A-825D-21D855550887}" srcOrd="2" destOrd="0" presId="urn:microsoft.com/office/officeart/2005/8/layout/gear1"/>
    <dgm:cxn modelId="{7DF56E8A-22D7-42C1-A53F-3CE1AEA852A5}" type="presOf" srcId="{F172D229-B73D-4F8E-8439-3092A6E1E729}" destId="{7CD5CB09-05C2-4567-9D22-AB6BEC9FA9F0}" srcOrd="1" destOrd="0" presId="urn:microsoft.com/office/officeart/2005/8/layout/gear1"/>
    <dgm:cxn modelId="{57BAEF1E-3779-40FC-8301-163FF8E276F2}" type="presOf" srcId="{3AA7D488-3C10-40E6-9B9B-99B317A079AC}" destId="{EE43A857-D4B7-408E-98A8-F1E05C7E3F10}" srcOrd="0" destOrd="0" presId="urn:microsoft.com/office/officeart/2005/8/layout/gear1"/>
    <dgm:cxn modelId="{0018ED73-755B-444A-8CB1-69E205148D05}" type="presOf" srcId="{E6E0BB6A-C15D-47F4-96C3-6B0857EE1579}" destId="{4A93B2A4-6EC8-42F1-A7FF-5C5750A89670}" srcOrd="0" destOrd="0" presId="urn:microsoft.com/office/officeart/2005/8/layout/gear1"/>
    <dgm:cxn modelId="{A43043DB-D16B-4C9D-8DE7-79AE2429F84A}" type="presOf" srcId="{17C5D56C-8B3A-413C-885D-A927D656F0CE}" destId="{63F39788-102C-4DAB-9816-6B012087FBFE}" srcOrd="3" destOrd="0" presId="urn:microsoft.com/office/officeart/2005/8/layout/gear1"/>
    <dgm:cxn modelId="{A18DE3B0-2E62-4231-BA3F-03835288F4DE}" type="presParOf" srcId="{A4A81A88-DE57-40A2-98F0-25FC527709FE}" destId="{C9FD8B58-491E-4806-9468-01BB6E99653A}" srcOrd="0" destOrd="0" presId="urn:microsoft.com/office/officeart/2005/8/layout/gear1"/>
    <dgm:cxn modelId="{359F3D46-4AAE-4D3F-8D59-A89BBDF402D0}" type="presParOf" srcId="{A4A81A88-DE57-40A2-98F0-25FC527709FE}" destId="{7CD5CB09-05C2-4567-9D22-AB6BEC9FA9F0}" srcOrd="1" destOrd="0" presId="urn:microsoft.com/office/officeart/2005/8/layout/gear1"/>
    <dgm:cxn modelId="{68D742AE-28CC-411E-8081-0FCD82A03F4C}" type="presParOf" srcId="{A4A81A88-DE57-40A2-98F0-25FC527709FE}" destId="{69FBCE31-4E7D-4972-ACCB-A334CDD25AA6}" srcOrd="2" destOrd="0" presId="urn:microsoft.com/office/officeart/2005/8/layout/gear1"/>
    <dgm:cxn modelId="{1A8FFDD3-F92E-4F52-A24D-ADFAE031F73D}" type="presParOf" srcId="{A4A81A88-DE57-40A2-98F0-25FC527709FE}" destId="{2D75A4D1-B3AC-4801-A579-EF5DA1E28121}" srcOrd="3" destOrd="0" presId="urn:microsoft.com/office/officeart/2005/8/layout/gear1"/>
    <dgm:cxn modelId="{589225D6-84FE-4E96-BD25-0B49B476F334}" type="presParOf" srcId="{A4A81A88-DE57-40A2-98F0-25FC527709FE}" destId="{D2D0D1CF-6A20-425F-BA56-819898A6B67A}" srcOrd="4" destOrd="0" presId="urn:microsoft.com/office/officeart/2005/8/layout/gear1"/>
    <dgm:cxn modelId="{BFA6688D-B91B-47FB-BFD3-7763D75B6246}" type="presParOf" srcId="{A4A81A88-DE57-40A2-98F0-25FC527709FE}" destId="{92F9E4ED-41C0-4288-8086-B609BC76EA4D}" srcOrd="5" destOrd="0" presId="urn:microsoft.com/office/officeart/2005/8/layout/gear1"/>
    <dgm:cxn modelId="{2A6BEAEC-6E07-4556-A7F2-601053144506}" type="presParOf" srcId="{A4A81A88-DE57-40A2-98F0-25FC527709FE}" destId="{5975A13E-A4A2-4683-9FD0-C664ED404CBB}" srcOrd="6" destOrd="0" presId="urn:microsoft.com/office/officeart/2005/8/layout/gear1"/>
    <dgm:cxn modelId="{74EE66CB-6F12-4EFB-AC2E-090B0177F460}" type="presParOf" srcId="{A4A81A88-DE57-40A2-98F0-25FC527709FE}" destId="{13D0CBFA-EABC-43F7-ABBF-84684E63E36B}" srcOrd="7" destOrd="0" presId="urn:microsoft.com/office/officeart/2005/8/layout/gear1"/>
    <dgm:cxn modelId="{D4798346-7E7D-48DE-A57B-761255E20AFD}" type="presParOf" srcId="{A4A81A88-DE57-40A2-98F0-25FC527709FE}" destId="{46F9838C-5D0D-4D3A-825D-21D855550887}" srcOrd="8" destOrd="0" presId="urn:microsoft.com/office/officeart/2005/8/layout/gear1"/>
    <dgm:cxn modelId="{B88D00FA-A832-41B5-BC1B-D81AB28FD4BE}" type="presParOf" srcId="{A4A81A88-DE57-40A2-98F0-25FC527709FE}" destId="{63F39788-102C-4DAB-9816-6B012087FBFE}" srcOrd="9" destOrd="0" presId="urn:microsoft.com/office/officeart/2005/8/layout/gear1"/>
    <dgm:cxn modelId="{F70742F0-5783-480D-91B0-F327629CE798}" type="presParOf" srcId="{A4A81A88-DE57-40A2-98F0-25FC527709FE}" destId="{8DB58918-0CA7-47FB-AA8C-A7D6063B4728}" srcOrd="10" destOrd="0" presId="urn:microsoft.com/office/officeart/2005/8/layout/gear1"/>
    <dgm:cxn modelId="{347E2685-ABFB-41FC-A8AA-C17D485B6543}" type="presParOf" srcId="{A4A81A88-DE57-40A2-98F0-25FC527709FE}" destId="{4A93B2A4-6EC8-42F1-A7FF-5C5750A89670}" srcOrd="11" destOrd="0" presId="urn:microsoft.com/office/officeart/2005/8/layout/gear1"/>
    <dgm:cxn modelId="{360FDD0E-8BA0-432A-8BBF-7690CFF793BE}" type="presParOf" srcId="{A4A81A88-DE57-40A2-98F0-25FC527709FE}" destId="{EE43A857-D4B7-408E-98A8-F1E05C7E3F10}" srcOrd="12" destOrd="0" presId="urn:microsoft.com/office/officeart/2005/8/layout/gear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7794E-2893-4E4A-AC01-94FB4C9A5102}">
      <dsp:nvSpPr>
        <dsp:cNvPr id="0" name=""/>
        <dsp:cNvSpPr/>
      </dsp:nvSpPr>
      <dsp:spPr>
        <a:xfrm>
          <a:off x="4267200" y="2570032"/>
          <a:ext cx="1817820" cy="1740030"/>
        </a:xfrm>
        <a:prstGeom prst="gear9">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latin typeface="Times New Roman" pitchFamily="18" charset="0"/>
              <a:cs typeface="Times New Roman" pitchFamily="18" charset="0"/>
            </a:rPr>
            <a:t>IHS</a:t>
          </a:r>
        </a:p>
      </dsp:txBody>
      <dsp:txXfrm>
        <a:off x="4626849" y="2977626"/>
        <a:ext cx="1098522" cy="894411"/>
      </dsp:txXfrm>
    </dsp:sp>
    <dsp:sp modelId="{2F9ED5E7-A856-4472-9345-202D70E6D56D}">
      <dsp:nvSpPr>
        <dsp:cNvPr id="0" name=""/>
        <dsp:cNvSpPr/>
      </dsp:nvSpPr>
      <dsp:spPr>
        <a:xfrm>
          <a:off x="2331263" y="1433412"/>
          <a:ext cx="2118765" cy="2030473"/>
        </a:xfrm>
        <a:prstGeom prst="gear6">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latin typeface="Times New Roman" pitchFamily="18" charset="0"/>
              <a:cs typeface="Times New Roman" pitchFamily="18" charset="0"/>
            </a:rPr>
            <a:t>NDOH</a:t>
          </a:r>
          <a:endParaRPr lang="en-US" sz="2700" kern="1200" dirty="0">
            <a:solidFill>
              <a:schemeClr val="tx1"/>
            </a:solidFill>
            <a:latin typeface="Times New Roman" pitchFamily="18" charset="0"/>
            <a:cs typeface="Times New Roman" pitchFamily="18" charset="0"/>
          </a:endParaRPr>
        </a:p>
      </dsp:txBody>
      <dsp:txXfrm>
        <a:off x="2855275" y="1947679"/>
        <a:ext cx="1070741" cy="1001939"/>
      </dsp:txXfrm>
    </dsp:sp>
    <dsp:sp modelId="{22BF66E7-4747-4754-B62E-43D393AB3CEA}">
      <dsp:nvSpPr>
        <dsp:cNvPr id="0" name=""/>
        <dsp:cNvSpPr/>
      </dsp:nvSpPr>
      <dsp:spPr>
        <a:xfrm rot="20700000">
          <a:off x="3499453" y="294476"/>
          <a:ext cx="1773807" cy="1773807"/>
        </a:xfrm>
        <a:prstGeom prst="gear6">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latin typeface="Times New Roman" pitchFamily="18" charset="0"/>
              <a:cs typeface="Times New Roman" pitchFamily="18" charset="0"/>
            </a:rPr>
            <a:t>‘638</a:t>
          </a:r>
          <a:endParaRPr lang="en-US" sz="2700" kern="1200" dirty="0">
            <a:solidFill>
              <a:schemeClr val="tx1"/>
            </a:solidFill>
            <a:latin typeface="Times New Roman" pitchFamily="18" charset="0"/>
            <a:cs typeface="Times New Roman" pitchFamily="18" charset="0"/>
          </a:endParaRPr>
        </a:p>
      </dsp:txBody>
      <dsp:txXfrm rot="-20700000">
        <a:off x="3888501" y="683524"/>
        <a:ext cx="995711" cy="995711"/>
      </dsp:txXfrm>
    </dsp:sp>
    <dsp:sp modelId="{E255464F-4512-4CAA-94BA-30AFDCA621B2}">
      <dsp:nvSpPr>
        <dsp:cNvPr id="0" name=""/>
        <dsp:cNvSpPr/>
      </dsp:nvSpPr>
      <dsp:spPr>
        <a:xfrm>
          <a:off x="3746006" y="1754123"/>
          <a:ext cx="3186277" cy="3186277"/>
        </a:xfrm>
        <a:prstGeom prst="circularArrow">
          <a:avLst>
            <a:gd name="adj1" fmla="val 4687"/>
            <a:gd name="adj2" fmla="val 299029"/>
            <a:gd name="adj3" fmla="val 2523572"/>
            <a:gd name="adj4" fmla="val 1584541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02AB6B-9C4E-4953-8CBF-E1E06ADB28EC}">
      <dsp:nvSpPr>
        <dsp:cNvPr id="0" name=""/>
        <dsp:cNvSpPr/>
      </dsp:nvSpPr>
      <dsp:spPr>
        <a:xfrm>
          <a:off x="2164837" y="1141463"/>
          <a:ext cx="2315029" cy="231502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5EE703-F410-4EBF-AFB4-DC8ACCEDF540}">
      <dsp:nvSpPr>
        <dsp:cNvPr id="0" name=""/>
        <dsp:cNvSpPr/>
      </dsp:nvSpPr>
      <dsp:spPr>
        <a:xfrm>
          <a:off x="3089153" y="-95477"/>
          <a:ext cx="2496068" cy="249606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D8B58-491E-4806-9468-01BB6E99653A}">
      <dsp:nvSpPr>
        <dsp:cNvPr id="0" name=""/>
        <dsp:cNvSpPr/>
      </dsp:nvSpPr>
      <dsp:spPr>
        <a:xfrm>
          <a:off x="4343405" y="1219208"/>
          <a:ext cx="1727206" cy="1676422"/>
        </a:xfrm>
        <a:prstGeom prst="gear9">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Times New Roman" pitchFamily="18" charset="0"/>
              <a:cs typeface="Times New Roman" pitchFamily="18" charset="0"/>
            </a:rPr>
            <a:t>STATES</a:t>
          </a:r>
          <a:endParaRPr lang="en-US" sz="1400" b="1" kern="1200" dirty="0"/>
        </a:p>
      </dsp:txBody>
      <dsp:txXfrm>
        <a:off x="4686855" y="1611902"/>
        <a:ext cx="1040306" cy="861715"/>
      </dsp:txXfrm>
    </dsp:sp>
    <dsp:sp modelId="{2D75A4D1-B3AC-4801-A579-EF5DA1E28121}">
      <dsp:nvSpPr>
        <dsp:cNvPr id="0" name=""/>
        <dsp:cNvSpPr/>
      </dsp:nvSpPr>
      <dsp:spPr>
        <a:xfrm>
          <a:off x="685800" y="787395"/>
          <a:ext cx="1256149" cy="1219216"/>
        </a:xfrm>
        <a:prstGeom prst="gear6">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Times New Roman" pitchFamily="18" charset="0"/>
              <a:cs typeface="Times New Roman" pitchFamily="18" charset="0"/>
            </a:rPr>
            <a:t>Private providers</a:t>
          </a:r>
          <a:endParaRPr lang="en-US" sz="1100" kern="1200" dirty="0"/>
        </a:p>
      </dsp:txBody>
      <dsp:txXfrm>
        <a:off x="998110" y="1096191"/>
        <a:ext cx="631529" cy="601624"/>
      </dsp:txXfrm>
    </dsp:sp>
    <dsp:sp modelId="{5975A13E-A4A2-4683-9FD0-C664ED404CBB}">
      <dsp:nvSpPr>
        <dsp:cNvPr id="0" name=""/>
        <dsp:cNvSpPr/>
      </dsp:nvSpPr>
      <dsp:spPr>
        <a:xfrm rot="20700000">
          <a:off x="4186068" y="140860"/>
          <a:ext cx="1244016" cy="1181337"/>
        </a:xfrm>
        <a:prstGeom prst="gear6">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Times New Roman" pitchFamily="18" charset="0"/>
              <a:cs typeface="Times New Roman" pitchFamily="18" charset="0"/>
            </a:rPr>
            <a:t>Traditional</a:t>
          </a:r>
          <a:endParaRPr lang="en-US" sz="1100" kern="1200" dirty="0"/>
        </a:p>
      </dsp:txBody>
      <dsp:txXfrm rot="-20700000">
        <a:off x="4462634" y="396245"/>
        <a:ext cx="690882" cy="670568"/>
      </dsp:txXfrm>
    </dsp:sp>
    <dsp:sp modelId="{8DB58918-0CA7-47FB-AA8C-A7D6063B4728}">
      <dsp:nvSpPr>
        <dsp:cNvPr id="0" name=""/>
        <dsp:cNvSpPr/>
      </dsp:nvSpPr>
      <dsp:spPr>
        <a:xfrm rot="3294145" flipH="1">
          <a:off x="4735985" y="631843"/>
          <a:ext cx="1499393" cy="1559647"/>
        </a:xfrm>
        <a:prstGeom prst="circularArrow">
          <a:avLst>
            <a:gd name="adj1" fmla="val 4687"/>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93B2A4-6EC8-42F1-A7FF-5C5750A89670}">
      <dsp:nvSpPr>
        <dsp:cNvPr id="0" name=""/>
        <dsp:cNvSpPr/>
      </dsp:nvSpPr>
      <dsp:spPr>
        <a:xfrm rot="3294145" flipH="1">
          <a:off x="2767515" y="339024"/>
          <a:ext cx="1089403" cy="1133181"/>
        </a:xfrm>
        <a:prstGeom prs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43A857-D4B7-408E-98A8-F1E05C7E3F10}">
      <dsp:nvSpPr>
        <dsp:cNvPr id="0" name=""/>
        <dsp:cNvSpPr/>
      </dsp:nvSpPr>
      <dsp:spPr>
        <a:xfrm rot="3294145" flipH="1">
          <a:off x="3712477" y="-610898"/>
          <a:ext cx="1174595" cy="1221797"/>
        </a:xfrm>
        <a:prstGeom prst="lef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9" tIns="46585" rIns="93169" bIns="4658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9" tIns="46585" rIns="93169" bIns="46585" rtlCol="0"/>
          <a:lstStyle>
            <a:lvl1pPr algn="r">
              <a:defRPr sz="1200"/>
            </a:lvl1pPr>
          </a:lstStyle>
          <a:p>
            <a:fld id="{84C5701D-4C8D-49E2-AABC-809C61D4E859}" type="datetimeFigureOut">
              <a:rPr lang="en-US" smtClean="0"/>
              <a:pPr/>
              <a:t>6/11/2012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9" tIns="46585" rIns="93169" bIns="4658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9" tIns="46585" rIns="93169" bIns="46585" rtlCol="0" anchor="b"/>
          <a:lstStyle>
            <a:lvl1pPr algn="r">
              <a:defRPr sz="1200"/>
            </a:lvl1pPr>
          </a:lstStyle>
          <a:p>
            <a:fld id="{3D4402B5-E914-4BD7-B216-14A8E4352233}" type="slidenum">
              <a:rPr lang="en-US" smtClean="0"/>
              <a:pPr/>
              <a:t>‹#›</a:t>
            </a:fld>
            <a:endParaRPr lang="en-US"/>
          </a:p>
        </p:txBody>
      </p:sp>
    </p:spTree>
    <p:extLst>
      <p:ext uri="{BB962C8B-B14F-4D97-AF65-F5344CB8AC3E}">
        <p14:creationId xmlns:p14="http://schemas.microsoft.com/office/powerpoint/2010/main" val="239107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9" tIns="46585" rIns="93169" bIns="4658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9" tIns="46585" rIns="93169" bIns="46585" rtlCol="0"/>
          <a:lstStyle>
            <a:lvl1pPr algn="r" fontAlgn="auto">
              <a:spcBef>
                <a:spcPts val="0"/>
              </a:spcBef>
              <a:spcAft>
                <a:spcPts val="0"/>
              </a:spcAft>
              <a:defRPr sz="1200">
                <a:latin typeface="+mn-lt"/>
                <a:cs typeface="+mn-cs"/>
              </a:defRPr>
            </a:lvl1pPr>
          </a:lstStyle>
          <a:p>
            <a:pPr>
              <a:defRPr/>
            </a:pPr>
            <a:fld id="{0972ABE3-2213-48DD-9801-F510B4530146}" type="datetimeFigureOut">
              <a:rPr lang="en-US"/>
              <a:pPr>
                <a:defRPr/>
              </a:pPr>
              <a:t>6/11/2012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9" tIns="46585" rIns="93169" bIns="46585"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9" tIns="46585" rIns="93169" bIns="4658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9" tIns="46585" rIns="93169" bIns="46585"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9" tIns="46585" rIns="93169" bIns="46585" rtlCol="0" anchor="b"/>
          <a:lstStyle>
            <a:lvl1pPr algn="r" fontAlgn="auto">
              <a:spcBef>
                <a:spcPts val="0"/>
              </a:spcBef>
              <a:spcAft>
                <a:spcPts val="0"/>
              </a:spcAft>
              <a:defRPr sz="1200">
                <a:latin typeface="+mn-lt"/>
                <a:cs typeface="+mn-cs"/>
              </a:defRPr>
            </a:lvl1pPr>
          </a:lstStyle>
          <a:p>
            <a:pPr>
              <a:defRPr/>
            </a:pPr>
            <a:fld id="{905A4072-F260-4B17-B4F8-04A75D7FA853}" type="slidenum">
              <a:rPr lang="en-US"/>
              <a:pPr>
                <a:defRPr/>
              </a:pPr>
              <a:t>‹#›</a:t>
            </a:fld>
            <a:endParaRPr lang="en-US"/>
          </a:p>
        </p:txBody>
      </p:sp>
    </p:spTree>
    <p:extLst>
      <p:ext uri="{BB962C8B-B14F-4D97-AF65-F5344CB8AC3E}">
        <p14:creationId xmlns:p14="http://schemas.microsoft.com/office/powerpoint/2010/main" val="26392380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22" indent="-232922">
              <a:buFont typeface="Wingdings" pitchFamily="2" charset="2"/>
              <a:buChar char="§"/>
              <a:tabLst>
                <a:tab pos="232922" algn="l"/>
              </a:tabLst>
            </a:pPr>
            <a:endParaRPr lang="en-US" dirty="0"/>
          </a:p>
        </p:txBody>
      </p:sp>
      <p:sp>
        <p:nvSpPr>
          <p:cNvPr id="4" name="Slide Number Placeholder 3"/>
          <p:cNvSpPr>
            <a:spLocks noGrp="1"/>
          </p:cNvSpPr>
          <p:nvPr>
            <p:ph type="sldNum" sz="quarter" idx="10"/>
          </p:nvPr>
        </p:nvSpPr>
        <p:spPr/>
        <p:txBody>
          <a:bodyPr/>
          <a:lstStyle/>
          <a:p>
            <a:pPr>
              <a:defRPr/>
            </a:pPr>
            <a:fld id="{905A4072-F260-4B17-B4F8-04A75D7FA853}"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32922" indent="-232922">
              <a:buFont typeface="Arial" pitchFamily="34" charset="0"/>
              <a:buChar char="•"/>
              <a:tabLst>
                <a:tab pos="232922" algn="l"/>
              </a:tabLst>
            </a:pPr>
            <a:r>
              <a:rPr lang="en-US" dirty="0" smtClean="0"/>
              <a:t>Navajo Division of Health and the NAIHS have been meeting with 3 States (AZ, NM and UT) to ease the burden on Medicaid beneficiaries, because the Navajo Nation:</a:t>
            </a:r>
          </a:p>
          <a:p>
            <a:pPr marL="465847" indent="-232922">
              <a:buFont typeface="Wingdings" pitchFamily="2" charset="2"/>
              <a:buChar char="Ø"/>
              <a:tabLst>
                <a:tab pos="465847" algn="l"/>
              </a:tabLst>
            </a:pPr>
            <a:r>
              <a:rPr lang="en-US" dirty="0" smtClean="0"/>
              <a:t>Extends into 3 States (AZ, NM and UT);</a:t>
            </a:r>
          </a:p>
          <a:p>
            <a:pPr marL="465847" indent="-232922">
              <a:buFont typeface="Wingdings" pitchFamily="2" charset="2"/>
              <a:buChar char="Ø"/>
              <a:tabLst>
                <a:tab pos="465847" algn="l"/>
              </a:tabLst>
            </a:pPr>
            <a:r>
              <a:rPr lang="en-US" dirty="0" smtClean="0"/>
              <a:t>Extends into 3 Federal Regions (6, 8 and 9);</a:t>
            </a:r>
          </a:p>
          <a:p>
            <a:pPr marL="465847" indent="-232922">
              <a:buFont typeface="Wingdings" pitchFamily="2" charset="2"/>
              <a:buChar char="Ø"/>
              <a:tabLst>
                <a:tab pos="465847" algn="l"/>
              </a:tabLst>
            </a:pPr>
            <a:r>
              <a:rPr lang="en-US" dirty="0" smtClean="0"/>
              <a:t>There are about 84,950 Medicaid beneficiaries (49,803 in AZ; 31,504 in NM; 2,643 in UT); and</a:t>
            </a:r>
          </a:p>
          <a:p>
            <a:pPr marL="465847" indent="-232922">
              <a:buFont typeface="Wingdings" pitchFamily="2" charset="2"/>
              <a:buChar char="Ø"/>
              <a:tabLst>
                <a:tab pos="465847" algn="l"/>
              </a:tabLst>
            </a:pPr>
            <a:r>
              <a:rPr lang="en-US" dirty="0" smtClean="0"/>
              <a:t>Population include approximately 17,500 individuals are 60+ years old; of which about 90% do not have birth certificates because they were not born in hospital.</a:t>
            </a:r>
          </a:p>
          <a:p>
            <a:pPr marL="232922" indent="-232922">
              <a:buFont typeface="Arial" pitchFamily="34" charset="0"/>
              <a:buChar char="•"/>
              <a:tabLst>
                <a:tab pos="232922" algn="l"/>
              </a:tabLst>
            </a:pPr>
            <a:r>
              <a:rPr lang="en-US" dirty="0" smtClean="0"/>
              <a:t>In October 2007, a Navajo Nation delegation met with the Acting CMS Administrator Mr. Kerry Weems in Albuquerque, NM to reiterate concerns with the Section 6036 requirements.  Mr. Weems assured Navajo that he would look into the issues.</a:t>
            </a:r>
          </a:p>
          <a:p>
            <a:pPr marL="232922" indent="-232922">
              <a:buFont typeface="Arial" pitchFamily="34" charset="0"/>
              <a:buChar char="•"/>
              <a:tabLst>
                <a:tab pos="232922" algn="l"/>
              </a:tabLst>
            </a:pPr>
            <a:r>
              <a:rPr lang="en-US" dirty="0" smtClean="0"/>
              <a:t>Subsequently, the TTAG, which is an advisory committee to the CMS to provide input on CMS programs and policies  that impact  American Indians/Alaska Natives, established a Subcommittee on Citizenship Documentation, in November 2007.</a:t>
            </a:r>
          </a:p>
          <a:p>
            <a:pPr marL="232922" indent="-232922">
              <a:buFont typeface="Arial" pitchFamily="34" charset="0"/>
              <a:buChar char="•"/>
              <a:tabLst>
                <a:tab pos="232922" algn="l"/>
              </a:tabLst>
            </a:pPr>
            <a:r>
              <a:rPr lang="en-US" dirty="0" smtClean="0"/>
              <a:t>The Subcommittee is engaging in on-going discussions with CMS in an effort to get the citizenship documentation requirement address administratively.</a:t>
            </a:r>
            <a:endParaRPr lang="en-US" dirty="0"/>
          </a:p>
        </p:txBody>
      </p:sp>
      <p:sp>
        <p:nvSpPr>
          <p:cNvPr id="4" name="Slide Number Placeholder 3"/>
          <p:cNvSpPr>
            <a:spLocks noGrp="1"/>
          </p:cNvSpPr>
          <p:nvPr>
            <p:ph type="sldNum" sz="quarter" idx="10"/>
          </p:nvPr>
        </p:nvSpPr>
        <p:spPr/>
        <p:txBody>
          <a:bodyPr/>
          <a:lstStyle/>
          <a:p>
            <a:pPr>
              <a:defRPr/>
            </a:pPr>
            <a:fld id="{905A4072-F260-4B17-B4F8-04A75D7FA853}" type="slidenum">
              <a:rPr lang="en-US" smtClean="0"/>
              <a:pPr>
                <a:defRPr/>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NN leaders recognizes the public health needs of their population continues to increase. As public health professionals we have a working understand between the difference of PUBLIC HEALTH and Medical/Clinical health and Traditional Health.  One lesson learned during last weeks public hearing series is to not take for granted the general Indian population’s knowledge between PH and M/CH. Historically and today many AI/AN people practice local </a:t>
            </a:r>
            <a:r>
              <a:rPr lang="en-US" baseline="0" dirty="0" err="1" smtClean="0"/>
              <a:t>indegious</a:t>
            </a:r>
            <a:r>
              <a:rPr lang="en-US" baseline="0" dirty="0" smtClean="0"/>
              <a:t> wellness and healings through songs/chants/prayers/dance traditional medicine and cultural beliefs.  The I.H.S. was established in 1955; implementing the western medical </a:t>
            </a:r>
            <a:r>
              <a:rPr lang="en-US" baseline="0" dirty="0" err="1" smtClean="0"/>
              <a:t>medical</a:t>
            </a:r>
            <a:r>
              <a:rPr lang="en-US" baseline="0" dirty="0" smtClean="0"/>
              <a:t> for “curing.” The Western Medical Model has made an impact among the Navajo people because we learned that although we provide PH through our NDOH programs; the general public seems confused about our presentation on the differences between PH and WMCM.  The CDC defines PH:</a:t>
            </a:r>
            <a:endParaRPr lang="en-US" dirty="0"/>
          </a:p>
        </p:txBody>
      </p:sp>
      <p:sp>
        <p:nvSpPr>
          <p:cNvPr id="4" name="Slide Number Placeholder 3"/>
          <p:cNvSpPr>
            <a:spLocks noGrp="1"/>
          </p:cNvSpPr>
          <p:nvPr>
            <p:ph type="sldNum" sz="quarter" idx="10"/>
          </p:nvPr>
        </p:nvSpPr>
        <p:spPr/>
        <p:txBody>
          <a:bodyPr/>
          <a:lstStyle/>
          <a:p>
            <a:pPr>
              <a:defRPr/>
            </a:pPr>
            <a:fld id="{905A4072-F260-4B17-B4F8-04A75D7FA853}" type="slidenum">
              <a:rPr lang="en-US" smtClean="0"/>
              <a:pPr>
                <a:defRPr/>
              </a:pPr>
              <a:t>13</a:t>
            </a:fld>
            <a:endParaRPr lang="en-US"/>
          </a:p>
        </p:txBody>
      </p:sp>
    </p:spTree>
    <p:extLst>
      <p:ext uri="{BB962C8B-B14F-4D97-AF65-F5344CB8AC3E}">
        <p14:creationId xmlns:p14="http://schemas.microsoft.com/office/powerpoint/2010/main" val="1615667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05A4072-F260-4B17-B4F8-04A75D7FA853}" type="slidenum">
              <a:rPr lang="en-US" smtClean="0"/>
              <a:pPr>
                <a:defRPr/>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05A4072-F260-4B17-B4F8-04A75D7FA853}" type="slidenum">
              <a:rPr lang="en-US" smtClean="0"/>
              <a:pPr>
                <a:defRPr/>
              </a:pPr>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9FD42B6A-C82D-46BF-9353-4DA32594363B}" type="datetime1">
              <a:rPr lang="en-US" smtClean="0"/>
              <a:pPr>
                <a:defRPr/>
              </a:pPr>
              <a:t>6/11/2012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2010 CLLBT Meeting; Las Vegas, NV</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36B74601-17AE-4A6D-B4AE-F1127CB91FB1}"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0B56E7AF-DD62-4AF9-935F-C3C6984956EC}" type="datetime1">
              <a:rPr lang="en-US" smtClean="0"/>
              <a:pPr>
                <a:defRPr/>
              </a:pPr>
              <a:t>6/11/2012</a:t>
            </a:fld>
            <a:endParaRPr lang="en-US"/>
          </a:p>
        </p:txBody>
      </p:sp>
      <p:sp>
        <p:nvSpPr>
          <p:cNvPr id="5" name="Footer Placeholder 4"/>
          <p:cNvSpPr>
            <a:spLocks noGrp="1"/>
          </p:cNvSpPr>
          <p:nvPr>
            <p:ph type="ftr" sz="quarter" idx="11"/>
          </p:nvPr>
        </p:nvSpPr>
        <p:spPr/>
        <p:txBody>
          <a:bodyPr/>
          <a:lstStyle>
            <a:extLst/>
          </a:lstStyle>
          <a:p>
            <a:pPr>
              <a:defRPr/>
            </a:pPr>
            <a:r>
              <a:rPr lang="en-US" smtClean="0"/>
              <a:t>2010 CLLBT Meeting; Las Vegas, NV</a:t>
            </a:r>
            <a:endParaRPr lang="en-US"/>
          </a:p>
        </p:txBody>
      </p:sp>
      <p:sp>
        <p:nvSpPr>
          <p:cNvPr id="6" name="Slide Number Placeholder 5"/>
          <p:cNvSpPr>
            <a:spLocks noGrp="1"/>
          </p:cNvSpPr>
          <p:nvPr>
            <p:ph type="sldNum" sz="quarter" idx="12"/>
          </p:nvPr>
        </p:nvSpPr>
        <p:spPr/>
        <p:txBody>
          <a:bodyPr/>
          <a:lstStyle>
            <a:extLst/>
          </a:lstStyle>
          <a:p>
            <a:pPr>
              <a:defRPr/>
            </a:pPr>
            <a:fld id="{3C4CA8E3-C431-4032-9F9D-41757FF8609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FDA99CCA-6B12-4CF8-B71C-E0AB2D4D11A6}" type="datetime1">
              <a:rPr lang="en-US" smtClean="0"/>
              <a:pPr>
                <a:defRPr/>
              </a:pPr>
              <a:t>6/11/2012</a:t>
            </a:fld>
            <a:endParaRPr lang="en-US"/>
          </a:p>
        </p:txBody>
      </p:sp>
      <p:sp>
        <p:nvSpPr>
          <p:cNvPr id="5" name="Footer Placeholder 4"/>
          <p:cNvSpPr>
            <a:spLocks noGrp="1"/>
          </p:cNvSpPr>
          <p:nvPr>
            <p:ph type="ftr" sz="quarter" idx="11"/>
          </p:nvPr>
        </p:nvSpPr>
        <p:spPr/>
        <p:txBody>
          <a:bodyPr/>
          <a:lstStyle>
            <a:extLst/>
          </a:lstStyle>
          <a:p>
            <a:pPr>
              <a:defRPr/>
            </a:pPr>
            <a:r>
              <a:rPr lang="en-US" smtClean="0"/>
              <a:t>2010 CLLBT Meeting; Las Vegas, NV</a:t>
            </a:r>
            <a:endParaRPr lang="en-US"/>
          </a:p>
        </p:txBody>
      </p:sp>
      <p:sp>
        <p:nvSpPr>
          <p:cNvPr id="6" name="Slide Number Placeholder 5"/>
          <p:cNvSpPr>
            <a:spLocks noGrp="1"/>
          </p:cNvSpPr>
          <p:nvPr>
            <p:ph type="sldNum" sz="quarter" idx="12"/>
          </p:nvPr>
        </p:nvSpPr>
        <p:spPr/>
        <p:txBody>
          <a:bodyPr/>
          <a:lstStyle>
            <a:extLst/>
          </a:lstStyle>
          <a:p>
            <a:pPr>
              <a:defRPr/>
            </a:pPr>
            <a:fld id="{4E3D0E92-8201-43E3-AFBD-F721D6B58568}"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790EC6B0-453D-433F-8D93-F1678B789DB6}" type="datetime1">
              <a:rPr lang="en-US" smtClean="0"/>
              <a:pPr>
                <a:defRPr/>
              </a:pPr>
              <a:t>6/11/2012</a:t>
            </a:fld>
            <a:endParaRPr lang="en-US"/>
          </a:p>
        </p:txBody>
      </p:sp>
      <p:sp>
        <p:nvSpPr>
          <p:cNvPr id="5" name="Footer Placeholder 4"/>
          <p:cNvSpPr>
            <a:spLocks noGrp="1"/>
          </p:cNvSpPr>
          <p:nvPr>
            <p:ph type="ftr" sz="quarter" idx="11"/>
          </p:nvPr>
        </p:nvSpPr>
        <p:spPr/>
        <p:txBody>
          <a:bodyPr/>
          <a:lstStyle>
            <a:extLst/>
          </a:lstStyle>
          <a:p>
            <a:pPr>
              <a:defRPr/>
            </a:pPr>
            <a:r>
              <a:rPr lang="en-US" smtClean="0"/>
              <a:t>2010 CLLBT Meeting; Las Vegas, NV</a:t>
            </a:r>
            <a:endParaRPr lang="en-US"/>
          </a:p>
        </p:txBody>
      </p:sp>
      <p:sp>
        <p:nvSpPr>
          <p:cNvPr id="6" name="Slide Number Placeholder 5"/>
          <p:cNvSpPr>
            <a:spLocks noGrp="1"/>
          </p:cNvSpPr>
          <p:nvPr>
            <p:ph type="sldNum" sz="quarter" idx="12"/>
          </p:nvPr>
        </p:nvSpPr>
        <p:spPr/>
        <p:txBody>
          <a:bodyPr/>
          <a:lstStyle>
            <a:extLst/>
          </a:lstStyle>
          <a:p>
            <a:pPr>
              <a:defRPr/>
            </a:pPr>
            <a:fld id="{E374D8DA-463D-47D0-A93A-AC2AC0FED6A7}" type="slidenum">
              <a:rPr lang="en-US" smtClean="0"/>
              <a:pPr>
                <a:defRPr/>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433A9E91-4DB0-4A3D-9229-509510CF94B8}" type="datetime1">
              <a:rPr lang="en-US" smtClean="0"/>
              <a:pPr>
                <a:defRPr/>
              </a:pPr>
              <a:t>6/11/2012</a:t>
            </a:fld>
            <a:endParaRPr lang="en-US"/>
          </a:p>
        </p:txBody>
      </p:sp>
      <p:sp>
        <p:nvSpPr>
          <p:cNvPr id="5" name="Footer Placeholder 4"/>
          <p:cNvSpPr>
            <a:spLocks noGrp="1"/>
          </p:cNvSpPr>
          <p:nvPr>
            <p:ph type="ftr" sz="quarter" idx="11"/>
          </p:nvPr>
        </p:nvSpPr>
        <p:spPr/>
        <p:txBody>
          <a:bodyPr/>
          <a:lstStyle>
            <a:extLst/>
          </a:lstStyle>
          <a:p>
            <a:pPr>
              <a:defRPr/>
            </a:pPr>
            <a:r>
              <a:rPr lang="en-US" smtClean="0"/>
              <a:t>2010 CLLBT Meeting; Las Vegas, NV</a:t>
            </a:r>
            <a:endParaRPr lang="en-US"/>
          </a:p>
        </p:txBody>
      </p:sp>
      <p:sp>
        <p:nvSpPr>
          <p:cNvPr id="6" name="Slide Number Placeholder 5"/>
          <p:cNvSpPr>
            <a:spLocks noGrp="1"/>
          </p:cNvSpPr>
          <p:nvPr>
            <p:ph type="sldNum" sz="quarter" idx="12"/>
          </p:nvPr>
        </p:nvSpPr>
        <p:spPr/>
        <p:txBody>
          <a:bodyPr/>
          <a:lstStyle>
            <a:extLst/>
          </a:lstStyle>
          <a:p>
            <a:pPr>
              <a:defRPr/>
            </a:pPr>
            <a:fld id="{C8F432F3-7A3B-487F-89DF-16F3B6E6BCFA}"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84A29476-6505-4005-B24A-9A54FA7770B3}" type="datetime1">
              <a:rPr lang="en-US" smtClean="0"/>
              <a:pPr>
                <a:defRPr/>
              </a:pPr>
              <a:t>6/11/2012</a:t>
            </a:fld>
            <a:endParaRPr lang="en-US"/>
          </a:p>
        </p:txBody>
      </p:sp>
      <p:sp>
        <p:nvSpPr>
          <p:cNvPr id="6" name="Footer Placeholder 5"/>
          <p:cNvSpPr>
            <a:spLocks noGrp="1"/>
          </p:cNvSpPr>
          <p:nvPr>
            <p:ph type="ftr" sz="quarter" idx="11"/>
          </p:nvPr>
        </p:nvSpPr>
        <p:spPr/>
        <p:txBody>
          <a:bodyPr/>
          <a:lstStyle>
            <a:extLst/>
          </a:lstStyle>
          <a:p>
            <a:pPr>
              <a:defRPr/>
            </a:pPr>
            <a:r>
              <a:rPr lang="en-US" smtClean="0"/>
              <a:t>2010 CLLBT Meeting; Las Vegas, NV</a:t>
            </a:r>
            <a:endParaRPr lang="en-US"/>
          </a:p>
        </p:txBody>
      </p:sp>
      <p:sp>
        <p:nvSpPr>
          <p:cNvPr id="7" name="Slide Number Placeholder 6"/>
          <p:cNvSpPr>
            <a:spLocks noGrp="1"/>
          </p:cNvSpPr>
          <p:nvPr>
            <p:ph type="sldNum" sz="quarter" idx="12"/>
          </p:nvPr>
        </p:nvSpPr>
        <p:spPr/>
        <p:txBody>
          <a:bodyPr/>
          <a:lstStyle>
            <a:extLst/>
          </a:lstStyle>
          <a:p>
            <a:pPr>
              <a:defRPr/>
            </a:pPr>
            <a:fld id="{1C25391F-290E-46A1-9C44-7177DFE64651}"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EDE6519E-4730-4448-BEF7-B0DFE4D42345}" type="datetime1">
              <a:rPr lang="en-US" smtClean="0"/>
              <a:pPr>
                <a:defRPr/>
              </a:pPr>
              <a:t>6/11/2012</a:t>
            </a:fld>
            <a:endParaRPr lang="en-US"/>
          </a:p>
        </p:txBody>
      </p:sp>
      <p:sp>
        <p:nvSpPr>
          <p:cNvPr id="8" name="Footer Placeholder 7"/>
          <p:cNvSpPr>
            <a:spLocks noGrp="1"/>
          </p:cNvSpPr>
          <p:nvPr>
            <p:ph type="ftr" sz="quarter" idx="11"/>
          </p:nvPr>
        </p:nvSpPr>
        <p:spPr/>
        <p:txBody>
          <a:bodyPr/>
          <a:lstStyle>
            <a:extLst/>
          </a:lstStyle>
          <a:p>
            <a:pPr>
              <a:defRPr/>
            </a:pPr>
            <a:r>
              <a:rPr lang="en-US" smtClean="0"/>
              <a:t>2010 CLLBT Meeting; Las Vegas, NV</a:t>
            </a:r>
            <a:endParaRPr lang="en-US"/>
          </a:p>
        </p:txBody>
      </p:sp>
      <p:sp>
        <p:nvSpPr>
          <p:cNvPr id="9" name="Slide Number Placeholder 8"/>
          <p:cNvSpPr>
            <a:spLocks noGrp="1"/>
          </p:cNvSpPr>
          <p:nvPr>
            <p:ph type="sldNum" sz="quarter" idx="12"/>
          </p:nvPr>
        </p:nvSpPr>
        <p:spPr/>
        <p:txBody>
          <a:bodyPr/>
          <a:lstStyle>
            <a:extLst/>
          </a:lstStyle>
          <a:p>
            <a:pPr>
              <a:defRPr/>
            </a:pPr>
            <a:fld id="{C34D0488-A71E-473C-A998-8F2078773A4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CCC73DA0-4E36-4008-BB81-05C183D30098}" type="datetime1">
              <a:rPr lang="en-US" smtClean="0"/>
              <a:pPr>
                <a:defRPr/>
              </a:pPr>
              <a:t>6/11/2012</a:t>
            </a:fld>
            <a:endParaRPr lang="en-US"/>
          </a:p>
        </p:txBody>
      </p:sp>
      <p:sp>
        <p:nvSpPr>
          <p:cNvPr id="4" name="Footer Placeholder 3"/>
          <p:cNvSpPr>
            <a:spLocks noGrp="1"/>
          </p:cNvSpPr>
          <p:nvPr>
            <p:ph type="ftr" sz="quarter" idx="11"/>
          </p:nvPr>
        </p:nvSpPr>
        <p:spPr/>
        <p:txBody>
          <a:bodyPr/>
          <a:lstStyle>
            <a:extLst/>
          </a:lstStyle>
          <a:p>
            <a:pPr>
              <a:defRPr/>
            </a:pPr>
            <a:r>
              <a:rPr lang="en-US" smtClean="0"/>
              <a:t>2010 CLLBT Meeting; Las Vegas, NV</a:t>
            </a:r>
            <a:endParaRPr lang="en-US"/>
          </a:p>
        </p:txBody>
      </p:sp>
      <p:sp>
        <p:nvSpPr>
          <p:cNvPr id="5" name="Slide Number Placeholder 4"/>
          <p:cNvSpPr>
            <a:spLocks noGrp="1"/>
          </p:cNvSpPr>
          <p:nvPr>
            <p:ph type="sldNum" sz="quarter" idx="12"/>
          </p:nvPr>
        </p:nvSpPr>
        <p:spPr/>
        <p:txBody>
          <a:bodyPr/>
          <a:lstStyle>
            <a:extLst/>
          </a:lstStyle>
          <a:p>
            <a:pPr>
              <a:defRPr/>
            </a:pPr>
            <a:fld id="{04AB1680-FC30-4895-8F9D-100D5D0558AB}"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69369DBD-88BF-423C-9B7D-A9395F97CA73}" type="datetime1">
              <a:rPr lang="en-US" smtClean="0"/>
              <a:pPr>
                <a:defRPr/>
              </a:pPr>
              <a:t>6/11/2012</a:t>
            </a:fld>
            <a:endParaRPr lang="en-US"/>
          </a:p>
        </p:txBody>
      </p:sp>
      <p:sp>
        <p:nvSpPr>
          <p:cNvPr id="3" name="Footer Placeholder 2"/>
          <p:cNvSpPr>
            <a:spLocks noGrp="1"/>
          </p:cNvSpPr>
          <p:nvPr>
            <p:ph type="ftr" sz="quarter" idx="11"/>
          </p:nvPr>
        </p:nvSpPr>
        <p:spPr/>
        <p:txBody>
          <a:bodyPr/>
          <a:lstStyle>
            <a:extLst/>
          </a:lstStyle>
          <a:p>
            <a:pPr>
              <a:defRPr/>
            </a:pPr>
            <a:r>
              <a:rPr lang="en-US" smtClean="0"/>
              <a:t>2010 CLLBT Meeting; Las Vegas, NV</a:t>
            </a:r>
            <a:endParaRPr lang="en-US"/>
          </a:p>
        </p:txBody>
      </p:sp>
      <p:sp>
        <p:nvSpPr>
          <p:cNvPr id="4" name="Slide Number Placeholder 3"/>
          <p:cNvSpPr>
            <a:spLocks noGrp="1"/>
          </p:cNvSpPr>
          <p:nvPr>
            <p:ph type="sldNum" sz="quarter" idx="12"/>
          </p:nvPr>
        </p:nvSpPr>
        <p:spPr/>
        <p:txBody>
          <a:bodyPr/>
          <a:lstStyle>
            <a:extLst/>
          </a:lstStyle>
          <a:p>
            <a:pPr>
              <a:defRPr/>
            </a:pPr>
            <a:fld id="{9F687F60-9BE0-45B8-AB18-9DE6DBB68FF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ED778038-3E5D-47A5-BC66-192D34B99590}" type="datetime1">
              <a:rPr lang="en-US" smtClean="0"/>
              <a:pPr>
                <a:defRPr/>
              </a:pPr>
              <a:t>6/11/2012</a:t>
            </a:fld>
            <a:endParaRPr lang="en-US"/>
          </a:p>
        </p:txBody>
      </p:sp>
      <p:sp>
        <p:nvSpPr>
          <p:cNvPr id="6" name="Footer Placeholder 5"/>
          <p:cNvSpPr>
            <a:spLocks noGrp="1"/>
          </p:cNvSpPr>
          <p:nvPr>
            <p:ph type="ftr" sz="quarter" idx="11"/>
          </p:nvPr>
        </p:nvSpPr>
        <p:spPr/>
        <p:txBody>
          <a:bodyPr/>
          <a:lstStyle>
            <a:extLst/>
          </a:lstStyle>
          <a:p>
            <a:pPr>
              <a:defRPr/>
            </a:pPr>
            <a:r>
              <a:rPr lang="en-US" smtClean="0"/>
              <a:t>2010 CLLBT Meeting; Las Vegas, NV</a:t>
            </a:r>
            <a:endParaRPr lang="en-US"/>
          </a:p>
        </p:txBody>
      </p:sp>
      <p:sp>
        <p:nvSpPr>
          <p:cNvPr id="7" name="Slide Number Placeholder 6"/>
          <p:cNvSpPr>
            <a:spLocks noGrp="1"/>
          </p:cNvSpPr>
          <p:nvPr>
            <p:ph type="sldNum" sz="quarter" idx="12"/>
          </p:nvPr>
        </p:nvSpPr>
        <p:spPr/>
        <p:txBody>
          <a:bodyPr/>
          <a:lstStyle>
            <a:extLst/>
          </a:lstStyle>
          <a:p>
            <a:pPr>
              <a:defRPr/>
            </a:pPr>
            <a:fld id="{081519A6-DEE3-4DF2-B067-490F0E3DBD33}"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1D940101-77DB-4CDB-922B-408D8CC47AB1}" type="datetime1">
              <a:rPr lang="en-US" smtClean="0"/>
              <a:pPr>
                <a:defRPr/>
              </a:pPr>
              <a:t>6/11/2012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r>
              <a:rPr lang="en-US" smtClean="0"/>
              <a:t>2010 CLLBT Meeting; Las Vegas, NV</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04EAD5F4-D5B0-4303-8CD5-400AB7E91320}"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8E303C8D-09AB-41C0-A6AA-8EC45004E298}" type="datetime1">
              <a:rPr lang="en-US" smtClean="0"/>
              <a:pPr>
                <a:defRPr/>
              </a:pPr>
              <a:t>6/11/2012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2010 CLLBT Meeting; Las Vegas, NV</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58903860-FDD8-4548-8C41-80AD22DD9631}"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ita.muneta@nndoh.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http://www.geocities.com/Baja/Dunes/2319/navajo/seal.gi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http://www.geocities.com/Baja/Dunes/2319/navajo/seal.gif" TargetMode="Externa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http://www.geocities.com/Baja/Dunes/2319/navajo/seal.gi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www.geocities.com/Baja/Dunes/2319/navajo/seal.gi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http://www.geocities.com/Baja/Dunes/2319/navajo/seal.gif" TargetMode="External"/><Relationship Id="rId13"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image" Target="../media/image3.png"/><Relationship Id="rId12" Type="http://schemas.openxmlformats.org/officeDocument/2006/relationships/diagramColors" Target="../diagrams/colors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QuickStyle" Target="../diagrams/quickStyle2.xml"/><Relationship Id="rId5" Type="http://schemas.openxmlformats.org/officeDocument/2006/relationships/diagramColors" Target="../diagrams/colors1.xml"/><Relationship Id="rId10" Type="http://schemas.openxmlformats.org/officeDocument/2006/relationships/diagramLayout" Target="../diagrams/layout2.xml"/><Relationship Id="rId4" Type="http://schemas.openxmlformats.org/officeDocument/2006/relationships/diagramQuickStyle" Target="../diagrams/quickStyle1.xml"/><Relationship Id="rId9"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http://www.geocities.com/Baja/Dunes/2319/navajo/seal.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0"/>
            <a:ext cx="7620000" cy="1447800"/>
          </a:xfrm>
        </p:spPr>
        <p:txBody>
          <a:bodyPr>
            <a:normAutofit/>
            <a:scene3d>
              <a:camera prst="orthographicFront"/>
              <a:lightRig rig="soft" dir="t"/>
            </a:scene3d>
            <a:sp3d extrusionH="57150" contourW="12700" prstMaterial="softEdge">
              <a:bevelT w="25400" h="25400"/>
              <a:bevelB w="38100" h="38100"/>
              <a:extrusionClr>
                <a:schemeClr val="accent2">
                  <a:lumMod val="40000"/>
                  <a:lumOff val="60000"/>
                </a:schemeClr>
              </a:extrusionClr>
              <a:contourClr>
                <a:schemeClr val="accent2">
                  <a:lumMod val="40000"/>
                  <a:lumOff val="60000"/>
                </a:schemeClr>
              </a:contourClr>
            </a:sp3d>
          </a:bodyPr>
          <a:lstStyle/>
          <a:p>
            <a:pPr algn="ctr" eaLnBrk="1" fontAlgn="auto" hangingPunct="1">
              <a:spcAft>
                <a:spcPts val="0"/>
              </a:spcAft>
              <a:defRPr/>
            </a:pPr>
            <a:r>
              <a:rPr sz="6000" b="1" cap="small" dirty="0" smtClean="0">
                <a:solidFill>
                  <a:schemeClr val="tx1"/>
                </a:solidFill>
                <a:effectLst/>
                <a:latin typeface="Times New Roman" pitchFamily="18" charset="0"/>
                <a:cs typeface="Times New Roman" pitchFamily="18" charset="0"/>
              </a:rPr>
              <a:t>The Navajo Nation</a:t>
            </a:r>
            <a:r>
              <a:rPr lang="en-US" sz="4000" b="1" cap="small" dirty="0" smtClean="0">
                <a:solidFill>
                  <a:schemeClr val="tx1"/>
                </a:solidFill>
                <a:effectLst/>
                <a:latin typeface="Times New Roman" pitchFamily="18" charset="0"/>
                <a:cs typeface="Times New Roman" pitchFamily="18" charset="0"/>
              </a:rPr>
              <a:t/>
            </a:r>
            <a:br>
              <a:rPr lang="en-US" sz="4000" b="1" cap="small" dirty="0" smtClean="0">
                <a:solidFill>
                  <a:schemeClr val="tx1"/>
                </a:solidFill>
                <a:effectLst/>
                <a:latin typeface="Times New Roman" pitchFamily="18" charset="0"/>
                <a:cs typeface="Times New Roman" pitchFamily="18" charset="0"/>
              </a:rPr>
            </a:br>
            <a:endParaRPr sz="2800" b="1" cap="small" dirty="0">
              <a:solidFill>
                <a:schemeClr val="tx1"/>
              </a:solidFill>
              <a:effectLst/>
              <a:latin typeface="Times New Roman" pitchFamily="18" charset="0"/>
              <a:cs typeface="Times New Roman" pitchFamily="18" charset="0"/>
            </a:endParaRPr>
          </a:p>
        </p:txBody>
      </p:sp>
      <p:sp>
        <p:nvSpPr>
          <p:cNvPr id="3" name="Subtitle 2"/>
          <p:cNvSpPr>
            <a:spLocks noGrp="1"/>
          </p:cNvSpPr>
          <p:nvPr>
            <p:ph type="subTitle" idx="1"/>
          </p:nvPr>
        </p:nvSpPr>
        <p:spPr>
          <a:xfrm>
            <a:off x="1295400" y="3429000"/>
            <a:ext cx="6858000" cy="3200400"/>
          </a:xfrm>
        </p:spPr>
        <p:txBody>
          <a:bodyPr>
            <a:normAutofit lnSpcReduction="10000"/>
          </a:bodyPr>
          <a:lstStyle/>
          <a:p>
            <a:pPr algn="ctr" eaLnBrk="1" fontAlgn="auto" hangingPunct="1">
              <a:lnSpc>
                <a:spcPct val="80000"/>
              </a:lnSpc>
              <a:spcBef>
                <a:spcPts val="580"/>
              </a:spcBef>
              <a:spcAft>
                <a:spcPts val="0"/>
              </a:spcAft>
              <a:buFont typeface="Wingdings 2"/>
              <a:buNone/>
              <a:defRPr/>
            </a:pPr>
            <a:endParaRPr lang="en-US" sz="1700" dirty="0" smtClean="0">
              <a:solidFill>
                <a:srgbClr val="800000"/>
              </a:solidFill>
            </a:endParaRPr>
          </a:p>
          <a:p>
            <a:pPr algn="ctr" eaLnBrk="1" fontAlgn="auto" hangingPunct="1">
              <a:lnSpc>
                <a:spcPct val="80000"/>
              </a:lnSpc>
              <a:spcBef>
                <a:spcPts val="580"/>
              </a:spcBef>
              <a:spcAft>
                <a:spcPts val="0"/>
              </a:spcAft>
              <a:buFont typeface="Wingdings 2"/>
              <a:buNone/>
              <a:defRPr/>
            </a:pPr>
            <a:r>
              <a:rPr lang="en-US" sz="1900" dirty="0" smtClean="0">
                <a:solidFill>
                  <a:schemeClr val="tx1"/>
                </a:solidFill>
                <a:latin typeface="Times New Roman" pitchFamily="18" charset="0"/>
                <a:cs typeface="Times New Roman" pitchFamily="18" charset="0"/>
              </a:rPr>
              <a:t>“The Movement from a Division of Health to a Navajo Nation Department of  Health and  Plans to obtain PHAB Accreditation”</a:t>
            </a:r>
          </a:p>
          <a:p>
            <a:pPr algn="ctr" eaLnBrk="1" fontAlgn="auto" hangingPunct="1">
              <a:lnSpc>
                <a:spcPct val="80000"/>
              </a:lnSpc>
              <a:spcBef>
                <a:spcPts val="580"/>
              </a:spcBef>
              <a:spcAft>
                <a:spcPts val="0"/>
              </a:spcAft>
              <a:buFont typeface="Wingdings 2"/>
              <a:buNone/>
              <a:defRPr/>
            </a:pPr>
            <a:endParaRPr lang="en-US" sz="1900" dirty="0" smtClean="0">
              <a:solidFill>
                <a:schemeClr val="tx1"/>
              </a:solidFill>
              <a:latin typeface="Times New Roman" pitchFamily="18" charset="0"/>
              <a:cs typeface="Times New Roman" pitchFamily="18" charset="0"/>
            </a:endParaRPr>
          </a:p>
          <a:p>
            <a:pPr algn="ctr" eaLnBrk="1" fontAlgn="auto" hangingPunct="1">
              <a:lnSpc>
                <a:spcPct val="80000"/>
              </a:lnSpc>
              <a:spcBef>
                <a:spcPts val="580"/>
              </a:spcBef>
              <a:spcAft>
                <a:spcPts val="0"/>
              </a:spcAft>
              <a:buFont typeface="Wingdings 2"/>
              <a:buNone/>
              <a:defRPr/>
            </a:pPr>
            <a:r>
              <a:rPr lang="en-US" sz="1900" dirty="0" smtClean="0">
                <a:solidFill>
                  <a:schemeClr val="tx1"/>
                </a:solidFill>
                <a:latin typeface="Times New Roman" pitchFamily="18" charset="0"/>
                <a:cs typeface="Times New Roman" pitchFamily="18" charset="0"/>
              </a:rPr>
              <a:t>Presentation by</a:t>
            </a:r>
          </a:p>
          <a:p>
            <a:pPr algn="ctr" eaLnBrk="1" fontAlgn="auto" hangingPunct="1">
              <a:lnSpc>
                <a:spcPct val="80000"/>
              </a:lnSpc>
              <a:spcBef>
                <a:spcPts val="580"/>
              </a:spcBef>
              <a:spcAft>
                <a:spcPts val="0"/>
              </a:spcAft>
              <a:buFont typeface="Wingdings 2"/>
              <a:buNone/>
              <a:defRPr/>
            </a:pPr>
            <a:r>
              <a:rPr lang="en-US" sz="1900" dirty="0" smtClean="0">
                <a:solidFill>
                  <a:schemeClr val="tx1"/>
                </a:solidFill>
                <a:latin typeface="Times New Roman" pitchFamily="18" charset="0"/>
                <a:cs typeface="Times New Roman" pitchFamily="18" charset="0"/>
              </a:rPr>
              <a:t>Anita Muneta, MPH, Performance Improvement Manager</a:t>
            </a:r>
          </a:p>
          <a:p>
            <a:pPr algn="ctr" eaLnBrk="1" fontAlgn="auto" hangingPunct="1">
              <a:lnSpc>
                <a:spcPct val="80000"/>
              </a:lnSpc>
              <a:spcBef>
                <a:spcPts val="580"/>
              </a:spcBef>
              <a:spcAft>
                <a:spcPts val="0"/>
              </a:spcAft>
              <a:buFont typeface="Wingdings 2"/>
              <a:buNone/>
              <a:defRPr/>
            </a:pPr>
            <a:r>
              <a:rPr lang="en-US" sz="1900" dirty="0" smtClean="0">
                <a:solidFill>
                  <a:schemeClr val="tx1"/>
                </a:solidFill>
                <a:latin typeface="Times New Roman" pitchFamily="18" charset="0"/>
                <a:cs typeface="Times New Roman" pitchFamily="18" charset="0"/>
                <a:hlinkClick r:id="rId3"/>
              </a:rPr>
              <a:t>anita.muneta@nndoh.org</a:t>
            </a:r>
            <a:r>
              <a:rPr lang="en-US" sz="1900" dirty="0" smtClean="0">
                <a:solidFill>
                  <a:schemeClr val="tx1"/>
                </a:solidFill>
                <a:latin typeface="Times New Roman" pitchFamily="18" charset="0"/>
                <a:cs typeface="Times New Roman" pitchFamily="18" charset="0"/>
              </a:rPr>
              <a:t> (928) 871-6124</a:t>
            </a:r>
          </a:p>
          <a:p>
            <a:pPr algn="ctr" eaLnBrk="1" fontAlgn="auto" hangingPunct="1">
              <a:lnSpc>
                <a:spcPct val="80000"/>
              </a:lnSpc>
              <a:spcBef>
                <a:spcPts val="580"/>
              </a:spcBef>
              <a:spcAft>
                <a:spcPts val="0"/>
              </a:spcAft>
              <a:buFont typeface="Wingdings 2"/>
              <a:buNone/>
              <a:defRPr/>
            </a:pPr>
            <a:endParaRPr lang="en-US" sz="1300" dirty="0" smtClean="0">
              <a:solidFill>
                <a:schemeClr val="tx1"/>
              </a:solidFill>
              <a:latin typeface="Times New Roman" pitchFamily="18" charset="0"/>
              <a:cs typeface="Times New Roman" pitchFamily="18" charset="0"/>
            </a:endParaRPr>
          </a:p>
          <a:p>
            <a:pPr algn="ctr" eaLnBrk="1" fontAlgn="auto" hangingPunct="1">
              <a:lnSpc>
                <a:spcPct val="80000"/>
              </a:lnSpc>
              <a:spcBef>
                <a:spcPts val="580"/>
              </a:spcBef>
              <a:spcAft>
                <a:spcPts val="0"/>
              </a:spcAft>
              <a:buFont typeface="Wingdings 2"/>
              <a:buNone/>
              <a:defRPr/>
            </a:pPr>
            <a:endParaRPr lang="en-US" sz="1300" dirty="0" smtClean="0">
              <a:solidFill>
                <a:schemeClr val="tx1"/>
              </a:solidFill>
              <a:latin typeface="Times New Roman" pitchFamily="18" charset="0"/>
              <a:cs typeface="Times New Roman" pitchFamily="18" charset="0"/>
            </a:endParaRPr>
          </a:p>
          <a:p>
            <a:pPr algn="ctr" eaLnBrk="1" fontAlgn="auto" hangingPunct="1">
              <a:lnSpc>
                <a:spcPct val="80000"/>
              </a:lnSpc>
              <a:spcBef>
                <a:spcPts val="580"/>
              </a:spcBef>
              <a:spcAft>
                <a:spcPts val="0"/>
              </a:spcAft>
              <a:buFont typeface="Wingdings 2"/>
              <a:buNone/>
              <a:defRPr/>
            </a:pPr>
            <a:r>
              <a:rPr lang="en-US" sz="1300" dirty="0" smtClean="0">
                <a:solidFill>
                  <a:schemeClr val="tx1"/>
                </a:solidFill>
                <a:latin typeface="Times New Roman" pitchFamily="18" charset="0"/>
                <a:cs typeface="Times New Roman" pitchFamily="18" charset="0"/>
              </a:rPr>
              <a:t>National Indian Health Board  mid year l Consumer Conference</a:t>
            </a:r>
          </a:p>
          <a:p>
            <a:pPr algn="ctr" eaLnBrk="1" fontAlgn="auto" hangingPunct="1">
              <a:lnSpc>
                <a:spcPct val="80000"/>
              </a:lnSpc>
              <a:spcBef>
                <a:spcPts val="580"/>
              </a:spcBef>
              <a:spcAft>
                <a:spcPts val="0"/>
              </a:spcAft>
              <a:buFont typeface="Wingdings 2"/>
              <a:buNone/>
              <a:defRPr/>
            </a:pPr>
            <a:r>
              <a:rPr lang="en-US" sz="1300" dirty="0" smtClean="0">
                <a:solidFill>
                  <a:schemeClr val="tx1"/>
                </a:solidFill>
                <a:latin typeface="Times New Roman" pitchFamily="18" charset="0"/>
                <a:cs typeface="Times New Roman" pitchFamily="18" charset="0"/>
              </a:rPr>
              <a:t>Tulsa, Oklahoma </a:t>
            </a:r>
          </a:p>
          <a:p>
            <a:pPr algn="ctr" eaLnBrk="1" fontAlgn="auto" hangingPunct="1">
              <a:lnSpc>
                <a:spcPct val="80000"/>
              </a:lnSpc>
              <a:spcBef>
                <a:spcPts val="580"/>
              </a:spcBef>
              <a:spcAft>
                <a:spcPts val="0"/>
              </a:spcAft>
              <a:buFont typeface="Wingdings 2"/>
              <a:buNone/>
              <a:defRPr/>
            </a:pPr>
            <a:r>
              <a:rPr lang="en-US" sz="1300" dirty="0" smtClean="0">
                <a:solidFill>
                  <a:schemeClr val="tx1"/>
                </a:solidFill>
                <a:latin typeface="Times New Roman" pitchFamily="18" charset="0"/>
                <a:cs typeface="Times New Roman" pitchFamily="18" charset="0"/>
              </a:rPr>
              <a:t>May 31, 2012</a:t>
            </a:r>
            <a:endParaRPr lang="en-US" sz="2800" dirty="0" smtClean="0">
              <a:solidFill>
                <a:schemeClr val="tx1"/>
              </a:solidFill>
              <a:latin typeface="Times New Roman" pitchFamily="18" charset="0"/>
              <a:cs typeface="Times New Roman" pitchFamily="18" charset="0"/>
            </a:endParaRPr>
          </a:p>
        </p:txBody>
      </p:sp>
      <p:pic>
        <p:nvPicPr>
          <p:cNvPr id="5" name="Picture 2" descr="F:\Imega Pictures\Landscapes\DSC_5350_edited-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1752600"/>
            <a:ext cx="3000858" cy="1804988"/>
          </a:xfrm>
          <a:prstGeom prst="rect">
            <a:avLst/>
          </a:prstGeom>
          <a:noFill/>
          <a:ln w="57150" cmpd="thickThin">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E702DBA-ECB9-4220-A01B-D04B4D8544C4}" type="slidenum">
              <a:rPr lang="en-US" smtClean="0"/>
              <a:pPr>
                <a:defRPr/>
              </a:pPr>
              <a:t>10</a:t>
            </a:fld>
            <a:endParaRPr lang="en-US"/>
          </a:p>
        </p:txBody>
      </p:sp>
      <p:sp>
        <p:nvSpPr>
          <p:cNvPr id="2" name="Title 1"/>
          <p:cNvSpPr>
            <a:spLocks noGrp="1"/>
          </p:cNvSpPr>
          <p:nvPr>
            <p:ph type="title"/>
          </p:nvPr>
        </p:nvSpPr>
        <p:spPr>
          <a:xfrm>
            <a:off x="1371600" y="274638"/>
            <a:ext cx="7467600" cy="868362"/>
          </a:xfrm>
        </p:spPr>
        <p:txBody>
          <a:bodyPr>
            <a:normAutofit/>
          </a:bodyPr>
          <a:lstStyle/>
          <a:p>
            <a:pPr algn="ctr" eaLnBrk="1" hangingPunct="1">
              <a:defRPr/>
            </a:pPr>
            <a:r>
              <a:rPr lang="en-US" sz="3700" dirty="0" smtClean="0">
                <a:solidFill>
                  <a:schemeClr val="tx1"/>
                </a:solidFill>
                <a:effectLst/>
                <a:latin typeface="Times New Roman" pitchFamily="18" charset="0"/>
                <a:cs typeface="Times New Roman" pitchFamily="18" charset="0"/>
              </a:rPr>
              <a:t>NDOH Funding and Personnel</a:t>
            </a:r>
            <a:endParaRPr lang="en-US" sz="3700" dirty="0">
              <a:solidFill>
                <a:schemeClr val="tx1"/>
              </a:solidFill>
              <a:effectLst/>
              <a:latin typeface="Times New Roman" pitchFamily="18" charset="0"/>
              <a:cs typeface="Times New Roman" pitchFamily="18" charset="0"/>
            </a:endParaRPr>
          </a:p>
        </p:txBody>
      </p:sp>
      <p:pic>
        <p:nvPicPr>
          <p:cNvPr id="13318" name="Picture 2" descr="Seal of the Great Navajo Tribe"/>
          <p:cNvPicPr>
            <a:picLocks noChangeAspect="1" noChangeArrowheads="1"/>
          </p:cNvPicPr>
          <p:nvPr/>
        </p:nvPicPr>
        <p:blipFill>
          <a:blip r:embed="rId2" r:link="rId3" cstate="print"/>
          <a:srcRect/>
          <a:stretch>
            <a:fillRect/>
          </a:stretch>
        </p:blipFill>
        <p:spPr bwMode="auto">
          <a:xfrm>
            <a:off x="228600" y="228600"/>
            <a:ext cx="1066800" cy="998538"/>
          </a:xfrm>
          <a:prstGeom prst="rect">
            <a:avLst/>
          </a:prstGeom>
          <a:noFill/>
          <a:ln w="9525">
            <a:noFill/>
            <a:miter lim="800000"/>
            <a:headEnd/>
            <a:tailEnd/>
          </a:ln>
        </p:spPr>
      </p:pic>
      <p:sp>
        <p:nvSpPr>
          <p:cNvPr id="6" name="Content Placeholder 5"/>
          <p:cNvSpPr>
            <a:spLocks noGrp="1"/>
          </p:cNvSpPr>
          <p:nvPr>
            <p:ph idx="1"/>
          </p:nvPr>
        </p:nvSpPr>
        <p:spPr/>
        <p:txBody>
          <a:bodyPr/>
          <a:lstStyle/>
          <a:p>
            <a:r>
              <a:rPr lang="en-US" dirty="0" smtClean="0">
                <a:latin typeface="Times New Roman" pitchFamily="18" charset="0"/>
                <a:cs typeface="Times New Roman" pitchFamily="18" charset="0"/>
              </a:rPr>
              <a:t>NDOH’s operating budget is $90 million </a:t>
            </a:r>
            <a:r>
              <a:rPr lang="en-US" dirty="0">
                <a:latin typeface="Times New Roman" pitchFamily="18" charset="0"/>
                <a:cs typeface="Times New Roman" pitchFamily="18" charset="0"/>
              </a:rPr>
              <a:t>with 1,200</a:t>
            </a: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staff Navajo Nation wide </a:t>
            </a:r>
          </a:p>
          <a:p>
            <a:r>
              <a:rPr lang="en-US" dirty="0" smtClean="0">
                <a:latin typeface="Times New Roman" pitchFamily="18" charset="0"/>
                <a:cs typeface="Times New Roman" pitchFamily="18" charset="0"/>
              </a:rPr>
              <a:t>Funding sources include</a:t>
            </a:r>
          </a:p>
          <a:p>
            <a:pPr lvl="1"/>
            <a:r>
              <a:rPr lang="en-US" dirty="0" smtClean="0">
                <a:latin typeface="Times New Roman" pitchFamily="18" charset="0"/>
                <a:cs typeface="Times New Roman" pitchFamily="18" charset="0"/>
              </a:rPr>
              <a:t>Federal (81%)</a:t>
            </a:r>
          </a:p>
          <a:p>
            <a:pPr lvl="1"/>
            <a:r>
              <a:rPr lang="en-US" dirty="0">
                <a:latin typeface="Times New Roman" pitchFamily="18" charset="0"/>
                <a:cs typeface="Times New Roman" pitchFamily="18" charset="0"/>
              </a:rPr>
              <a:t>Navajo Nation General </a:t>
            </a:r>
            <a:r>
              <a:rPr lang="en-US" dirty="0" smtClean="0">
                <a:latin typeface="Times New Roman" pitchFamily="18" charset="0"/>
                <a:cs typeface="Times New Roman" pitchFamily="18" charset="0"/>
              </a:rPr>
              <a:t>Funds ( 13%)</a:t>
            </a:r>
          </a:p>
          <a:p>
            <a:pPr lvl="1"/>
            <a:r>
              <a:rPr lang="en-US" dirty="0" smtClean="0">
                <a:latin typeface="Times New Roman" pitchFamily="18" charset="0"/>
                <a:cs typeface="Times New Roman" pitchFamily="18" charset="0"/>
              </a:rPr>
              <a:t>States of AZ and NM (6%)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Behavioral Health</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Community Health Representatives</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Health Education</a:t>
            </a:r>
          </a:p>
          <a:p>
            <a:r>
              <a:rPr lang="en-US" dirty="0" smtClean="0">
                <a:latin typeface="Times New Roman" pitchFamily="18" charset="0"/>
                <a:cs typeface="Times New Roman" pitchFamily="18" charset="0"/>
              </a:rPr>
              <a:t>Public Health Nursing services in the </a:t>
            </a:r>
            <a:r>
              <a:rPr lang="en-US" dirty="0" err="1" smtClean="0">
                <a:latin typeface="Times New Roman" pitchFamily="18" charset="0"/>
                <a:cs typeface="Times New Roman" pitchFamily="18" charset="0"/>
              </a:rPr>
              <a:t>Kayenta</a:t>
            </a:r>
            <a:r>
              <a:rPr lang="en-US" dirty="0" smtClean="0">
                <a:latin typeface="Times New Roman" pitchFamily="18" charset="0"/>
                <a:cs typeface="Times New Roman" pitchFamily="18" charset="0"/>
              </a:rPr>
              <a:t> Service area</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Food and Sanitation codes enforcement</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Aging (Senior citizen centers)</a:t>
            </a:r>
          </a:p>
          <a:p>
            <a:r>
              <a:rPr lang="en-US" dirty="0" smtClean="0">
                <a:latin typeface="Times New Roman" pitchFamily="18" charset="0"/>
                <a:cs typeface="Times New Roman" pitchFamily="18" charset="0"/>
              </a:rPr>
              <a:t>Diabetes prevention, outreach, and education</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Uranium </a:t>
            </a:r>
            <a:r>
              <a:rPr lang="en-US" dirty="0" smtClean="0">
                <a:latin typeface="Times New Roman" pitchFamily="18" charset="0"/>
                <a:cs typeface="Times New Roman" pitchFamily="18" charset="0"/>
              </a:rPr>
              <a:t>Mill compensation </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Women Infants and Children (WIC)</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Commodity Food </a:t>
            </a:r>
            <a:r>
              <a:rPr lang="en-US" dirty="0">
                <a:latin typeface="Times New Roman" pitchFamily="18" charset="0"/>
                <a:cs typeface="Times New Roman" pitchFamily="18" charset="0"/>
              </a:rPr>
              <a:t>Distribution</a:t>
            </a:r>
          </a:p>
          <a:p>
            <a:r>
              <a:rPr lang="en-US" dirty="0" smtClean="0">
                <a:latin typeface="Times New Roman" pitchFamily="18" charset="0"/>
                <a:cs typeface="Times New Roman" pitchFamily="18" charset="0"/>
              </a:rPr>
              <a:t>Breast and Cervical Cancer outreach and preventative education program</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Public Health Emergency Preparedness</a:t>
            </a:r>
          </a:p>
          <a:p>
            <a:r>
              <a:rPr lang="en-US" dirty="0" smtClean="0">
                <a:latin typeface="Times New Roman" pitchFamily="18" charset="0"/>
                <a:cs typeface="Times New Roman" pitchFamily="18" charset="0"/>
              </a:rPr>
              <a:t>Steering committee planning activities for proposed new facilities in </a:t>
            </a:r>
            <a:r>
              <a:rPr lang="en-US" dirty="0" err="1" smtClean="0">
                <a:latin typeface="Times New Roman" pitchFamily="18" charset="0"/>
                <a:cs typeface="Times New Roman" pitchFamily="18" charset="0"/>
              </a:rPr>
              <a:t>Dilkon,Az</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Kayenta,AZ</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Gallup,NM</a:t>
            </a:r>
            <a:r>
              <a:rPr lang="en-US" dirty="0" smtClean="0">
                <a:latin typeface="Times New Roman" pitchFamily="18" charset="0"/>
                <a:cs typeface="Times New Roman" pitchFamily="18" charset="0"/>
              </a:rPr>
              <a:t> and Pueblo </a:t>
            </a:r>
            <a:r>
              <a:rPr lang="en-US" dirty="0" err="1" smtClean="0">
                <a:latin typeface="Times New Roman" pitchFamily="18" charset="0"/>
                <a:cs typeface="Times New Roman" pitchFamily="18" charset="0"/>
              </a:rPr>
              <a:t>Pintado</a:t>
            </a:r>
            <a:r>
              <a:rPr lang="en-US" dirty="0" smtClean="0">
                <a:latin typeface="Times New Roman" pitchFamily="18" charset="0"/>
                <a:cs typeface="Times New Roman" pitchFamily="18" charset="0"/>
              </a:rPr>
              <a:t>, NM</a:t>
            </a:r>
          </a:p>
          <a:p>
            <a:r>
              <a:rPr lang="en-US" dirty="0" smtClean="0">
                <a:latin typeface="Times New Roman" pitchFamily="18" charset="0"/>
                <a:cs typeface="Times New Roman" pitchFamily="18" charset="0"/>
              </a:rPr>
              <a:t>New Dawn (a Horticulture program)</a:t>
            </a:r>
          </a:p>
          <a:p>
            <a:r>
              <a:rPr lang="en-US" smtClean="0">
                <a:latin typeface="Times New Roman" pitchFamily="18" charset="0"/>
                <a:cs typeface="Times New Roman" pitchFamily="18" charset="0"/>
              </a:rPr>
              <a:t>Epidemiology Center</a:t>
            </a:r>
            <a:endParaRPr lang="en-US" dirty="0">
              <a:latin typeface="Times New Roman" pitchFamily="18" charset="0"/>
              <a:cs typeface="Times New Roman" pitchFamily="18" charset="0"/>
            </a:endParaRPr>
          </a:p>
          <a:p>
            <a:endParaRPr lang="en-US" dirty="0"/>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11</a:t>
            </a:fld>
            <a:endParaRPr lang="en-US"/>
          </a:p>
        </p:txBody>
      </p:sp>
      <p:sp>
        <p:nvSpPr>
          <p:cNvPr id="4" name="Title 3"/>
          <p:cNvSpPr>
            <a:spLocks noGrp="1"/>
          </p:cNvSpPr>
          <p:nvPr>
            <p:ph type="title"/>
          </p:nvPr>
        </p:nvSpPr>
        <p:spPr/>
        <p:txBody>
          <a:bodyPr>
            <a:normAutofit fontScale="90000"/>
          </a:bodyPr>
          <a:lstStyle/>
          <a:p>
            <a:pPr algn="ctr"/>
            <a:r>
              <a:rPr lang="en-US" dirty="0" smtClean="0"/>
              <a:t/>
            </a:r>
            <a:br>
              <a:rPr lang="en-US" dirty="0" smtClean="0"/>
            </a:br>
            <a:r>
              <a:rPr lang="en-US" dirty="0" smtClean="0"/>
              <a:t>NDOH administers key  programs in the following areas:</a:t>
            </a:r>
            <a:endParaRPr lang="en-US" dirty="0"/>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7543800" y="1600200"/>
            <a:ext cx="1066800" cy="998538"/>
          </a:xfrm>
          <a:prstGeom prst="rect">
            <a:avLst/>
          </a:prstGeom>
          <a:noFill/>
          <a:ln w="9525">
            <a:noFill/>
            <a:miter lim="800000"/>
            <a:headEnd/>
            <a:tailEnd/>
          </a:ln>
        </p:spPr>
      </p:pic>
    </p:spTree>
    <p:extLst>
      <p:ext uri="{BB962C8B-B14F-4D97-AF65-F5344CB8AC3E}">
        <p14:creationId xmlns:p14="http://schemas.microsoft.com/office/powerpoint/2010/main" val="3252468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12</a:t>
            </a:fld>
            <a:endParaRPr lang="en-US"/>
          </a:p>
        </p:txBody>
      </p:sp>
      <p:sp>
        <p:nvSpPr>
          <p:cNvPr id="4" name="Title 3"/>
          <p:cNvSpPr>
            <a:spLocks noGrp="1"/>
          </p:cNvSpPr>
          <p:nvPr>
            <p:ph type="title"/>
          </p:nvPr>
        </p:nvSpPr>
        <p:spPr>
          <a:xfrm>
            <a:off x="1371600" y="274638"/>
            <a:ext cx="7315200" cy="1096962"/>
          </a:xfrm>
        </p:spPr>
        <p:txBody>
          <a:bodyPr/>
          <a:lstStyle/>
          <a:p>
            <a:r>
              <a:rPr lang="en-US" dirty="0">
                <a:effectLst/>
                <a:latin typeface="Times New Roman" pitchFamily="18" charset="0"/>
                <a:cs typeface="Times New Roman" pitchFamily="18" charset="0"/>
              </a:rPr>
              <a:t>Navajo Wellness Model</a:t>
            </a:r>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28600"/>
            <a:ext cx="1066800" cy="998538"/>
          </a:xfrm>
          <a:prstGeom prst="rect">
            <a:avLst/>
          </a:prstGeom>
          <a:noFill/>
          <a:ln w="9525">
            <a:noFill/>
            <a:miter lim="800000"/>
            <a:headEnd/>
            <a:tailEnd/>
          </a:ln>
        </p:spPr>
      </p:pic>
      <p:pic>
        <p:nvPicPr>
          <p:cNvPr id="6" name="Picture 2" descr="Seal of the Great Navajo Tribe"/>
          <p:cNvPicPr>
            <a:picLocks noGrp="1" noChangeAspect="1" noChangeArrowheads="1"/>
          </p:cNvPicPr>
          <p:nvPr>
            <p:ph idx="1"/>
          </p:nvPr>
        </p:nvPicPr>
        <p:blipFill>
          <a:blip r:embed="rId2" r:link="rId3" cstate="print"/>
          <a:srcRect/>
          <a:stretch>
            <a:fillRect/>
          </a:stretch>
        </p:blipFill>
        <p:spPr bwMode="auto">
          <a:xfrm>
            <a:off x="2961736" y="2133600"/>
            <a:ext cx="3044576" cy="3020219"/>
          </a:xfrm>
          <a:prstGeom prst="rect">
            <a:avLst/>
          </a:prstGeom>
          <a:noFill/>
          <a:ln w="9525">
            <a:noFill/>
            <a:miter lim="800000"/>
            <a:headEnd/>
            <a:tailEnd/>
          </a:ln>
        </p:spPr>
      </p:pic>
      <p:sp>
        <p:nvSpPr>
          <p:cNvPr id="7" name="TextBox 6"/>
          <p:cNvSpPr txBox="1"/>
          <p:nvPr/>
        </p:nvSpPr>
        <p:spPr>
          <a:xfrm>
            <a:off x="3224048" y="1066799"/>
            <a:ext cx="2478252" cy="1477328"/>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EAST </a:t>
            </a:r>
          </a:p>
          <a:p>
            <a:pPr algn="ctr"/>
            <a:r>
              <a:rPr lang="en-US" dirty="0" smtClean="0">
                <a:latin typeface="Times New Roman" pitchFamily="18" charset="0"/>
                <a:cs typeface="Times New Roman" pitchFamily="18" charset="0"/>
              </a:rPr>
              <a:t>Blanca Peak</a:t>
            </a:r>
          </a:p>
          <a:p>
            <a:pPr algn="ct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a:t>
            </a:r>
            <a:r>
              <a:rPr lang="en-US" b="1" i="1" dirty="0" err="1" smtClean="0">
                <a:latin typeface="Times New Roman" pitchFamily="18" charset="0"/>
                <a:cs typeface="Times New Roman" pitchFamily="18" charset="0"/>
              </a:rPr>
              <a:t>isnaajinii</a:t>
            </a:r>
            <a:endParaRPr lang="en-US" b="1" i="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Thinking &amp; Honoring</a:t>
            </a:r>
            <a:endParaRPr lang="en-US" b="1" dirty="0">
              <a:latin typeface="Times New Roman" pitchFamily="18" charset="0"/>
              <a:cs typeface="Times New Roman" pitchFamily="18" charset="0"/>
            </a:endParaRPr>
          </a:p>
          <a:p>
            <a:pPr algn="ctr"/>
            <a:endParaRPr lang="en-US" dirty="0" smtClean="0">
              <a:latin typeface="Times New Roman" pitchFamily="18" charset="0"/>
              <a:cs typeface="Times New Roman" pitchFamily="18" charset="0"/>
            </a:endParaRPr>
          </a:p>
        </p:txBody>
      </p:sp>
      <p:sp>
        <p:nvSpPr>
          <p:cNvPr id="8" name="TextBox 7"/>
          <p:cNvSpPr txBox="1"/>
          <p:nvPr/>
        </p:nvSpPr>
        <p:spPr>
          <a:xfrm>
            <a:off x="381000" y="2823004"/>
            <a:ext cx="2564544" cy="1200329"/>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NORTH</a:t>
            </a:r>
          </a:p>
          <a:p>
            <a:pPr algn="ct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Dibe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Ntsaa</a:t>
            </a:r>
            <a:endParaRPr lang="en-US" b="1"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Mount Hesperus</a:t>
            </a:r>
          </a:p>
          <a:p>
            <a:r>
              <a:rPr lang="en-US" dirty="0" smtClean="0">
                <a:latin typeface="Times New Roman" pitchFamily="18" charset="0"/>
                <a:cs typeface="Times New Roman" pitchFamily="18" charset="0"/>
              </a:rPr>
              <a:t>Reflecting &amp; Protecting</a:t>
            </a:r>
          </a:p>
        </p:txBody>
      </p:sp>
      <p:sp>
        <p:nvSpPr>
          <p:cNvPr id="9" name="TextBox 8"/>
          <p:cNvSpPr txBox="1"/>
          <p:nvPr/>
        </p:nvSpPr>
        <p:spPr>
          <a:xfrm>
            <a:off x="3224048" y="5257800"/>
            <a:ext cx="2667000" cy="1200329"/>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WEST</a:t>
            </a:r>
          </a:p>
          <a:p>
            <a:pPr algn="ctr"/>
            <a:r>
              <a:rPr lang="en-US" b="1" dirty="0" err="1" smtClean="0">
                <a:latin typeface="Times New Roman" pitchFamily="18" charset="0"/>
                <a:cs typeface="Times New Roman" pitchFamily="18" charset="0"/>
              </a:rPr>
              <a:t>Dook</a:t>
            </a:r>
            <a:r>
              <a:rPr lang="en-US" b="1" dirty="0" smtClean="0">
                <a:latin typeface="Times New Roman" pitchFamily="18" charset="0"/>
                <a:cs typeface="Times New Roman" pitchFamily="18" charset="0"/>
              </a:rPr>
              <a:t> o </a:t>
            </a:r>
            <a:r>
              <a:rPr lang="en-US" b="1" dirty="0" err="1" smtClean="0">
                <a:latin typeface="Times New Roman" pitchFamily="18" charset="0"/>
                <a:cs typeface="Times New Roman" pitchFamily="18" charset="0"/>
              </a:rPr>
              <a:t>ooshliid</a:t>
            </a:r>
            <a:endParaRPr lang="en-US" b="1"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San Francisco Peak</a:t>
            </a:r>
          </a:p>
          <a:p>
            <a:pPr algn="ctr"/>
            <a:r>
              <a:rPr lang="en-US" dirty="0" smtClean="0">
                <a:latin typeface="Times New Roman" pitchFamily="18" charset="0"/>
                <a:cs typeface="Times New Roman" pitchFamily="18" charset="0"/>
              </a:rPr>
              <a:t>Implementing &amp;</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Caring</a:t>
            </a:r>
          </a:p>
        </p:txBody>
      </p:sp>
      <p:sp>
        <p:nvSpPr>
          <p:cNvPr id="10" name="TextBox 9"/>
          <p:cNvSpPr txBox="1"/>
          <p:nvPr/>
        </p:nvSpPr>
        <p:spPr>
          <a:xfrm>
            <a:off x="6096000" y="2819400"/>
            <a:ext cx="2564544" cy="1200329"/>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SOUTH</a:t>
            </a:r>
          </a:p>
          <a:p>
            <a:pPr algn="ctr"/>
            <a:r>
              <a:rPr lang="en-US" b="1" dirty="0" err="1" smtClean="0">
                <a:latin typeface="Times New Roman" pitchFamily="18" charset="0"/>
                <a:cs typeface="Times New Roman" pitchFamily="18" charset="0"/>
              </a:rPr>
              <a:t>Tsoodzil</a:t>
            </a:r>
            <a:endParaRPr lang="en-US" b="1"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Mount Taylor</a:t>
            </a:r>
          </a:p>
          <a:p>
            <a:pPr algn="ctr"/>
            <a:r>
              <a:rPr lang="en-US" dirty="0" smtClean="0">
                <a:latin typeface="Times New Roman" pitchFamily="18" charset="0"/>
                <a:cs typeface="Times New Roman" pitchFamily="18" charset="0"/>
              </a:rPr>
              <a:t>Planning &amp; Respecting</a:t>
            </a:r>
          </a:p>
        </p:txBody>
      </p:sp>
    </p:spTree>
    <p:extLst>
      <p:ext uri="{BB962C8B-B14F-4D97-AF65-F5344CB8AC3E}">
        <p14:creationId xmlns:p14="http://schemas.microsoft.com/office/powerpoint/2010/main" val="2169699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81328"/>
            <a:ext cx="8229600" cy="4767072"/>
          </a:xfrm>
        </p:spPr>
        <p:txBody>
          <a:bodyPr>
            <a:normAutofit fontScale="92500" lnSpcReduction="10000"/>
          </a:bodyPr>
          <a:lstStyle/>
          <a:p>
            <a:r>
              <a:rPr lang="en-US" dirty="0" smtClean="0">
                <a:latin typeface="Times New Roman" pitchFamily="18" charset="0"/>
                <a:cs typeface="Times New Roman" pitchFamily="18" charset="0"/>
              </a:rPr>
              <a:t>East</a:t>
            </a:r>
          </a:p>
          <a:p>
            <a:pPr lvl="1"/>
            <a:r>
              <a:rPr lang="en-US" dirty="0" smtClean="0">
                <a:latin typeface="Times New Roman" pitchFamily="18" charset="0"/>
                <a:cs typeface="Times New Roman" pitchFamily="18" charset="0"/>
              </a:rPr>
              <a:t>Monitor Health</a:t>
            </a:r>
          </a:p>
          <a:p>
            <a:pPr lvl="1"/>
            <a:r>
              <a:rPr lang="en-US" dirty="0" smtClean="0">
                <a:latin typeface="Times New Roman" pitchFamily="18" charset="0"/>
                <a:cs typeface="Times New Roman" pitchFamily="18" charset="0"/>
              </a:rPr>
              <a:t>Diagnose &amp; Investigate</a:t>
            </a:r>
          </a:p>
          <a:p>
            <a:pPr lvl="1"/>
            <a:r>
              <a:rPr lang="en-US" dirty="0" smtClean="0">
                <a:latin typeface="Times New Roman" pitchFamily="18" charset="0"/>
                <a:cs typeface="Times New Roman" pitchFamily="18" charset="0"/>
              </a:rPr>
              <a:t>Research</a:t>
            </a:r>
          </a:p>
          <a:p>
            <a:r>
              <a:rPr lang="en-US" dirty="0" smtClean="0">
                <a:latin typeface="Times New Roman" pitchFamily="18" charset="0"/>
                <a:cs typeface="Times New Roman" pitchFamily="18" charset="0"/>
              </a:rPr>
              <a:t>South</a:t>
            </a:r>
          </a:p>
          <a:p>
            <a:pPr lvl="1"/>
            <a:r>
              <a:rPr lang="en-US" dirty="0" smtClean="0">
                <a:latin typeface="Times New Roman" pitchFamily="18" charset="0"/>
                <a:cs typeface="Times New Roman" pitchFamily="18" charset="0"/>
              </a:rPr>
              <a:t>Develop policies</a:t>
            </a:r>
          </a:p>
          <a:p>
            <a:pPr lvl="1"/>
            <a:r>
              <a:rPr lang="en-US" dirty="0" smtClean="0">
                <a:latin typeface="Times New Roman" pitchFamily="18" charset="0"/>
                <a:cs typeface="Times New Roman" pitchFamily="18" charset="0"/>
              </a:rPr>
              <a:t>Assure competent workforce</a:t>
            </a:r>
          </a:p>
          <a:p>
            <a:r>
              <a:rPr lang="en-US" dirty="0" smtClean="0">
                <a:latin typeface="Times New Roman" pitchFamily="18" charset="0"/>
                <a:cs typeface="Times New Roman" pitchFamily="18" charset="0"/>
              </a:rPr>
              <a:t>West</a:t>
            </a:r>
          </a:p>
          <a:p>
            <a:pPr lvl="1"/>
            <a:r>
              <a:rPr lang="en-US" dirty="0" smtClean="0">
                <a:latin typeface="Times New Roman" pitchFamily="18" charset="0"/>
                <a:cs typeface="Times New Roman" pitchFamily="18" charset="0"/>
              </a:rPr>
              <a:t>Link to health care</a:t>
            </a:r>
          </a:p>
          <a:p>
            <a:pPr lvl="1"/>
            <a:r>
              <a:rPr lang="en-US" dirty="0" smtClean="0">
                <a:latin typeface="Times New Roman" pitchFamily="18" charset="0"/>
                <a:cs typeface="Times New Roman" pitchFamily="18" charset="0"/>
              </a:rPr>
              <a:t>Inform, educate, empower</a:t>
            </a:r>
          </a:p>
          <a:p>
            <a:r>
              <a:rPr lang="en-US" dirty="0" smtClean="0">
                <a:latin typeface="Times New Roman" pitchFamily="18" charset="0"/>
                <a:cs typeface="Times New Roman" pitchFamily="18" charset="0"/>
              </a:rPr>
              <a:t>North</a:t>
            </a:r>
          </a:p>
          <a:p>
            <a:pPr lvl="1"/>
            <a:r>
              <a:rPr lang="en-US" dirty="0" smtClean="0">
                <a:latin typeface="Times New Roman" pitchFamily="18" charset="0"/>
                <a:cs typeface="Times New Roman" pitchFamily="18" charset="0"/>
              </a:rPr>
              <a:t>Enforce laws</a:t>
            </a:r>
          </a:p>
          <a:p>
            <a:pPr lvl="1"/>
            <a:r>
              <a:rPr lang="en-US" dirty="0" smtClean="0">
                <a:latin typeface="Times New Roman" pitchFamily="18" charset="0"/>
                <a:cs typeface="Times New Roman" pitchFamily="18" charset="0"/>
              </a:rPr>
              <a:t>Evaluate and make improvements</a:t>
            </a:r>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13</a:t>
            </a:fld>
            <a:endParaRPr lang="en-US"/>
          </a:p>
        </p:txBody>
      </p:sp>
      <p:sp>
        <p:nvSpPr>
          <p:cNvPr id="4" name="Title 3"/>
          <p:cNvSpPr>
            <a:spLocks noGrp="1"/>
          </p:cNvSpPr>
          <p:nvPr>
            <p:ph type="title"/>
          </p:nvPr>
        </p:nvSpPr>
        <p:spPr>
          <a:xfrm>
            <a:off x="1447800" y="304800"/>
            <a:ext cx="7239000" cy="1112838"/>
          </a:xfrm>
        </p:spPr>
        <p:txBody>
          <a:bodyPr>
            <a:normAutofit fontScale="90000"/>
          </a:bodyPr>
          <a:lstStyle/>
          <a:p>
            <a:r>
              <a:rPr lang="en-US" dirty="0" smtClean="0">
                <a:effectLst/>
                <a:latin typeface="Times New Roman" pitchFamily="18" charset="0"/>
                <a:cs typeface="Times New Roman" pitchFamily="18" charset="0"/>
              </a:rPr>
              <a:t>Navajo Public Health Functions</a:t>
            </a:r>
            <a:endParaRPr lang="en-US" dirty="0">
              <a:effectLst/>
              <a:latin typeface="Times New Roman" pitchFamily="18" charset="0"/>
              <a:cs typeface="Times New Roman" pitchFamily="18" charset="0"/>
            </a:endParaRPr>
          </a:p>
        </p:txBody>
      </p:sp>
      <p:pic>
        <p:nvPicPr>
          <p:cNvPr id="5" name="Picture 2" descr="Seal of the Great Navajo Tribe"/>
          <p:cNvPicPr>
            <a:picLocks noChangeAspect="1" noChangeArrowheads="1"/>
          </p:cNvPicPr>
          <p:nvPr/>
        </p:nvPicPr>
        <p:blipFill>
          <a:blip r:embed="rId3" r:link="rId4" cstate="print"/>
          <a:srcRect/>
          <a:stretch>
            <a:fillRect/>
          </a:stretch>
        </p:blipFill>
        <p:spPr bwMode="auto">
          <a:xfrm>
            <a:off x="228600" y="228600"/>
            <a:ext cx="1066800" cy="998538"/>
          </a:xfrm>
          <a:prstGeom prst="rect">
            <a:avLst/>
          </a:prstGeom>
          <a:noFill/>
          <a:ln w="9525">
            <a:noFill/>
            <a:miter lim="800000"/>
            <a:headEnd/>
            <a:tailEnd/>
          </a:ln>
        </p:spPr>
      </p:pic>
    </p:spTree>
    <p:extLst>
      <p:ext uri="{BB962C8B-B14F-4D97-AF65-F5344CB8AC3E}">
        <p14:creationId xmlns:p14="http://schemas.microsoft.com/office/powerpoint/2010/main" val="3519900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65760" lvl="1" indent="-256032">
              <a:spcBef>
                <a:spcPts val="400"/>
              </a:spcBef>
              <a:buSzPct val="68000"/>
              <a:buFont typeface="Wingdings 3"/>
              <a:buChar char=""/>
            </a:pPr>
            <a:r>
              <a:rPr lang="en-US" dirty="0">
                <a:latin typeface="Times New Roman" pitchFamily="18" charset="0"/>
                <a:cs typeface="Times New Roman" pitchFamily="18" charset="0"/>
              </a:rPr>
              <a:t>Navajo mortality </a:t>
            </a:r>
            <a:r>
              <a:rPr lang="en-US" dirty="0" smtClean="0">
                <a:latin typeface="Times New Roman" pitchFamily="18" charset="0"/>
                <a:cs typeface="Times New Roman" pitchFamily="18" charset="0"/>
              </a:rPr>
              <a:t>rates  </a:t>
            </a:r>
            <a:r>
              <a:rPr lang="en-US" dirty="0">
                <a:latin typeface="Times New Roman" pitchFamily="18" charset="0"/>
                <a:cs typeface="Times New Roman" pitchFamily="18" charset="0"/>
              </a:rPr>
              <a:t>from all causes was higher than </a:t>
            </a:r>
            <a:r>
              <a:rPr lang="en-US" dirty="0" smtClean="0">
                <a:latin typeface="Times New Roman" pitchFamily="18" charset="0"/>
                <a:cs typeface="Times New Roman" pitchFamily="18" charset="0"/>
              </a:rPr>
              <a:t>that of the </a:t>
            </a:r>
            <a:r>
              <a:rPr lang="en-US" dirty="0">
                <a:latin typeface="Times New Roman" pitchFamily="18" charset="0"/>
                <a:cs typeface="Times New Roman" pitchFamily="18" charset="0"/>
              </a:rPr>
              <a:t>U.S</a:t>
            </a:r>
            <a:r>
              <a:rPr lang="en-US" dirty="0" smtClean="0">
                <a:latin typeface="Times New Roman" pitchFamily="18" charset="0"/>
                <a:cs typeface="Times New Roman" pitchFamily="18" charset="0"/>
              </a:rPr>
              <a:t>. in general. </a:t>
            </a:r>
            <a:r>
              <a:rPr lang="en-US" dirty="0">
                <a:latin typeface="Times New Roman" pitchFamily="18" charset="0"/>
                <a:cs typeface="Times New Roman" pitchFamily="18" charset="0"/>
              </a:rPr>
              <a:t>Life expectancy for Navajos was lower and years of productive life lost was much higher than the U.S</a:t>
            </a:r>
            <a:r>
              <a:rPr lang="en-US" dirty="0" smtClean="0">
                <a:latin typeface="Times New Roman" pitchFamily="18" charset="0"/>
                <a:cs typeface="Times New Roman" pitchFamily="18" charset="0"/>
              </a:rPr>
              <a:t>.</a:t>
            </a:r>
          </a:p>
          <a:p>
            <a:pPr marL="365760" lvl="1" indent="-256032">
              <a:spcBef>
                <a:spcPts val="400"/>
              </a:spcBef>
              <a:buSzPct val="68000"/>
              <a:buFont typeface="Wingdings 3"/>
              <a:buChar char=""/>
            </a:pPr>
            <a:r>
              <a:rPr lang="en-US" b="1" dirty="0" smtClean="0">
                <a:latin typeface="Times New Roman" pitchFamily="18" charset="0"/>
                <a:cs typeface="Times New Roman" pitchFamily="18" charset="0"/>
              </a:rPr>
              <a:t>Unintentional </a:t>
            </a:r>
            <a:r>
              <a:rPr lang="en-US" b="1" dirty="0">
                <a:latin typeface="Times New Roman" pitchFamily="18" charset="0"/>
                <a:cs typeface="Times New Roman" pitchFamily="18" charset="0"/>
              </a:rPr>
              <a:t>injuries </a:t>
            </a:r>
            <a:r>
              <a:rPr lang="en-US" dirty="0" smtClean="0">
                <a:latin typeface="Times New Roman" pitchFamily="18" charset="0"/>
                <a:cs typeface="Times New Roman" pitchFamily="18" charset="0"/>
              </a:rPr>
              <a:t>are the </a:t>
            </a:r>
            <a:r>
              <a:rPr lang="en-US" dirty="0">
                <a:latin typeface="Times New Roman" pitchFamily="18" charset="0"/>
                <a:cs typeface="Times New Roman" pitchFamily="18" charset="0"/>
              </a:rPr>
              <a:t>leading cause of death for Navajo </a:t>
            </a:r>
            <a:r>
              <a:rPr lang="en-US" dirty="0" smtClean="0">
                <a:latin typeface="Times New Roman" pitchFamily="18" charset="0"/>
                <a:cs typeface="Times New Roman" pitchFamily="18" charset="0"/>
              </a:rPr>
              <a:t>and is four times higher than the rate for the US; Within this category,</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Motor</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vehicle-related </a:t>
            </a:r>
            <a:r>
              <a:rPr lang="en-US" b="1" dirty="0" smtClean="0">
                <a:latin typeface="Times New Roman" pitchFamily="18" charset="0"/>
                <a:cs typeface="Times New Roman" pitchFamily="18" charset="0"/>
              </a:rPr>
              <a:t>deaths </a:t>
            </a:r>
            <a:r>
              <a:rPr lang="en-US" dirty="0" smtClean="0">
                <a:latin typeface="Times New Roman" pitchFamily="18" charset="0"/>
                <a:cs typeface="Times New Roman" pitchFamily="18" charset="0"/>
              </a:rPr>
              <a:t>are the leading causes of death and are five times  higher than the rate for the US. </a:t>
            </a:r>
            <a:endParaRPr lang="en-US" dirty="0"/>
          </a:p>
          <a:p>
            <a:pPr marL="365760" lvl="1" indent="-256032">
              <a:spcBef>
                <a:spcPts val="400"/>
              </a:spcBef>
              <a:buSzPct val="68000"/>
              <a:buFont typeface="Wingdings 3"/>
              <a:buChar char=""/>
            </a:pPr>
            <a:r>
              <a:rPr lang="en-US" b="1" dirty="0" smtClean="0">
                <a:latin typeface="Times New Roman" pitchFamily="18" charset="0"/>
                <a:cs typeface="Times New Roman" pitchFamily="18" charset="0"/>
              </a:rPr>
              <a:t>Heart </a:t>
            </a:r>
            <a:r>
              <a:rPr lang="en-US" b="1" dirty="0">
                <a:latin typeface="Times New Roman" pitchFamily="18" charset="0"/>
                <a:cs typeface="Times New Roman" pitchFamily="18" charset="0"/>
              </a:rPr>
              <a:t>disease, cancer, diabetes, and pneumonia/influenza </a:t>
            </a:r>
            <a:r>
              <a:rPr lang="en-US" dirty="0">
                <a:latin typeface="Times New Roman" pitchFamily="18" charset="0"/>
                <a:cs typeface="Times New Roman" pitchFamily="18" charset="0"/>
              </a:rPr>
              <a:t>are the 2</a:t>
            </a:r>
            <a:r>
              <a:rPr lang="en-US" baseline="30000" dirty="0">
                <a:latin typeface="Times New Roman" pitchFamily="18" charset="0"/>
                <a:cs typeface="Times New Roman" pitchFamily="18" charset="0"/>
              </a:rPr>
              <a:t>nd</a:t>
            </a:r>
            <a:r>
              <a:rPr lang="en-US" dirty="0">
                <a:latin typeface="Times New Roman" pitchFamily="18" charset="0"/>
                <a:cs typeface="Times New Roman" pitchFamily="18" charset="0"/>
              </a:rPr>
              <a:t>, 3</a:t>
            </a:r>
            <a:r>
              <a:rPr lang="en-US" baseline="30000" dirty="0">
                <a:latin typeface="Times New Roman" pitchFamily="18" charset="0"/>
                <a:cs typeface="Times New Roman" pitchFamily="18" charset="0"/>
              </a:rPr>
              <a:t>rd</a:t>
            </a:r>
            <a:r>
              <a:rPr lang="en-US" dirty="0">
                <a:latin typeface="Times New Roman" pitchFamily="18" charset="0"/>
                <a:cs typeface="Times New Roman" pitchFamily="18" charset="0"/>
              </a:rPr>
              <a:t>, 4</a:t>
            </a:r>
            <a:r>
              <a:rPr lang="en-US" baseline="30000" dirty="0">
                <a:latin typeface="Times New Roman" pitchFamily="18" charset="0"/>
                <a:cs typeface="Times New Roman" pitchFamily="18" charset="0"/>
              </a:rPr>
              <a:t>th</a:t>
            </a:r>
            <a:r>
              <a:rPr lang="en-US" dirty="0">
                <a:latin typeface="Times New Roman" pitchFamily="18" charset="0"/>
                <a:cs typeface="Times New Roman" pitchFamily="18" charset="0"/>
              </a:rPr>
              <a:t>, and 5</a:t>
            </a:r>
            <a:r>
              <a:rPr lang="en-US" baseline="30000" dirty="0">
                <a:latin typeface="Times New Roman" pitchFamily="18" charset="0"/>
                <a:cs typeface="Times New Roman" pitchFamily="18" charset="0"/>
              </a:rPr>
              <a:t>th</a:t>
            </a:r>
            <a:r>
              <a:rPr lang="en-US" dirty="0">
                <a:latin typeface="Times New Roman" pitchFamily="18" charset="0"/>
                <a:cs typeface="Times New Roman" pitchFamily="18" charset="0"/>
              </a:rPr>
              <a:t> leading causes of death for Navajos, respectfully. </a:t>
            </a:r>
          </a:p>
          <a:p>
            <a:r>
              <a:rPr lang="en-US" b="1" dirty="0" smtClean="0">
                <a:latin typeface="Times New Roman" pitchFamily="18" charset="0"/>
                <a:cs typeface="Times New Roman" pitchFamily="18" charset="0"/>
              </a:rPr>
              <a:t>post-neonatal mortality </a:t>
            </a:r>
            <a:r>
              <a:rPr lang="en-US" dirty="0" smtClean="0">
                <a:latin typeface="Times New Roman" pitchFamily="18" charset="0"/>
                <a:cs typeface="Times New Roman" pitchFamily="18" charset="0"/>
              </a:rPr>
              <a:t>remains above the U.S. all-races rate; and </a:t>
            </a:r>
            <a:r>
              <a:rPr lang="en-US" b="1" dirty="0" smtClean="0">
                <a:latin typeface="Times New Roman" pitchFamily="18" charset="0"/>
                <a:cs typeface="Times New Roman" pitchFamily="18" charset="0"/>
              </a:rPr>
              <a:t>teen pregnancy </a:t>
            </a:r>
            <a:r>
              <a:rPr lang="en-US" dirty="0" smtClean="0">
                <a:latin typeface="Times New Roman" pitchFamily="18" charset="0"/>
                <a:cs typeface="Times New Roman" pitchFamily="18" charset="0"/>
              </a:rPr>
              <a:t>rates are higher than the U.S. rate.</a:t>
            </a:r>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14</a:t>
            </a:fld>
            <a:endParaRPr lang="en-US"/>
          </a:p>
        </p:txBody>
      </p:sp>
      <p:sp>
        <p:nvSpPr>
          <p:cNvPr id="4" name="Title 3"/>
          <p:cNvSpPr>
            <a:spLocks noGrp="1"/>
          </p:cNvSpPr>
          <p:nvPr>
            <p:ph type="title"/>
          </p:nvPr>
        </p:nvSpPr>
        <p:spPr>
          <a:xfrm>
            <a:off x="1371600" y="228600"/>
            <a:ext cx="7315200" cy="1189038"/>
          </a:xfrm>
        </p:spPr>
        <p:txBody>
          <a:bodyPr/>
          <a:lstStyle/>
          <a:p>
            <a:pPr algn="ctr"/>
            <a:r>
              <a:rPr lang="en-US" dirty="0" smtClean="0">
                <a:solidFill>
                  <a:schemeClr val="tx1"/>
                </a:solidFill>
                <a:effectLst/>
                <a:latin typeface="Times New Roman" pitchFamily="18" charset="0"/>
                <a:cs typeface="Times New Roman" pitchFamily="18" charset="0"/>
              </a:rPr>
              <a:t>The Navajo Health Status</a:t>
            </a:r>
            <a:endParaRPr lang="en-US" dirty="0">
              <a:solidFill>
                <a:schemeClr val="tx1"/>
              </a:solidFill>
              <a:effectLst/>
              <a:latin typeface="Times New Roman" pitchFamily="18" charset="0"/>
              <a:cs typeface="Times New Roman" pitchFamily="18" charset="0"/>
            </a:endParaRPr>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28600"/>
            <a:ext cx="1066800" cy="998538"/>
          </a:xfrm>
          <a:prstGeom prst="rect">
            <a:avLst/>
          </a:prstGeom>
          <a:noFill/>
          <a:ln w="9525">
            <a:noFill/>
            <a:miter lim="800000"/>
            <a:headEnd/>
            <a:tailEnd/>
          </a:ln>
        </p:spPr>
      </p:pic>
    </p:spTree>
    <p:extLst>
      <p:ext uri="{BB962C8B-B14F-4D97-AF65-F5344CB8AC3E}">
        <p14:creationId xmlns:p14="http://schemas.microsoft.com/office/powerpoint/2010/main" val="3784955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i="1" dirty="0" smtClean="0">
                <a:latin typeface="Times New Roman" pitchFamily="18" charset="0"/>
                <a:cs typeface="Times New Roman" pitchFamily="18" charset="0"/>
              </a:rPr>
              <a:t>Communicable Disease</a:t>
            </a:r>
            <a:r>
              <a:rPr lang="en-US" dirty="0" smtClean="0">
                <a:latin typeface="Times New Roman" pitchFamily="18" charset="0"/>
                <a:cs typeface="Times New Roman" pitchFamily="18" charset="0"/>
              </a:rPr>
              <a:t>: Chlamydia rates are 2-3 times that of the U.S.; Navajo has experienced an increase in syphilis and HIV infections in the past 2-3 years; and while Tuberculosis infections and mortality has decreased, the rates  remain higher than the U.S.</a:t>
            </a:r>
          </a:p>
          <a:p>
            <a:r>
              <a:rPr lang="en-US" i="1" dirty="0" smtClean="0">
                <a:latin typeface="Times New Roman" pitchFamily="18" charset="0"/>
                <a:cs typeface="Times New Roman" pitchFamily="18" charset="0"/>
              </a:rPr>
              <a:t>Environmental Health: </a:t>
            </a:r>
            <a:r>
              <a:rPr lang="en-US" dirty="0" smtClean="0">
                <a:latin typeface="Times New Roman" pitchFamily="18" charset="0"/>
                <a:cs typeface="Times New Roman" pitchFamily="18" charset="0"/>
              </a:rPr>
              <a:t>Hantavirus and Plague are endemic/ major health concerns in the Navajo Nation</a:t>
            </a:r>
          </a:p>
          <a:p>
            <a:r>
              <a:rPr lang="en-US" dirty="0" smtClean="0">
                <a:latin typeface="Times New Roman" pitchFamily="18" charset="0"/>
                <a:cs typeface="Times New Roman" pitchFamily="18" charset="0"/>
              </a:rPr>
              <a:t>Only 78% of homes have running water and adequate sewage disposal; only 66% of homes have plumbing</a:t>
            </a:r>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15</a:t>
            </a:fld>
            <a:endParaRPr lang="en-US"/>
          </a:p>
        </p:txBody>
      </p:sp>
      <p:sp>
        <p:nvSpPr>
          <p:cNvPr id="4" name="Title 3"/>
          <p:cNvSpPr>
            <a:spLocks noGrp="1"/>
          </p:cNvSpPr>
          <p:nvPr>
            <p:ph type="title"/>
          </p:nvPr>
        </p:nvSpPr>
        <p:spPr>
          <a:xfrm>
            <a:off x="1371600" y="228600"/>
            <a:ext cx="7315200" cy="1189038"/>
          </a:xfrm>
        </p:spPr>
        <p:txBody>
          <a:bodyPr/>
          <a:lstStyle/>
          <a:p>
            <a:pPr algn="ctr"/>
            <a:r>
              <a:rPr lang="en-US" dirty="0" smtClean="0">
                <a:solidFill>
                  <a:schemeClr val="tx1"/>
                </a:solidFill>
                <a:effectLst/>
                <a:latin typeface="Times New Roman" pitchFamily="18" charset="0"/>
                <a:cs typeface="Times New Roman" pitchFamily="18" charset="0"/>
              </a:rPr>
              <a:t>The Navajo Health Status</a:t>
            </a:r>
            <a:endParaRPr lang="en-US" dirty="0">
              <a:solidFill>
                <a:schemeClr val="tx1"/>
              </a:solidFill>
              <a:effectLst/>
              <a:latin typeface="Times New Roman" pitchFamily="18" charset="0"/>
              <a:cs typeface="Times New Roman" pitchFamily="18" charset="0"/>
            </a:endParaRPr>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28600"/>
            <a:ext cx="1066800" cy="998538"/>
          </a:xfrm>
          <a:prstGeom prst="rect">
            <a:avLst/>
          </a:prstGeom>
          <a:noFill/>
          <a:ln w="9525">
            <a:noFill/>
            <a:miter lim="800000"/>
            <a:headEnd/>
            <a:tailEnd/>
          </a:ln>
        </p:spPr>
      </p:pic>
    </p:spTree>
    <p:extLst>
      <p:ext uri="{BB962C8B-B14F-4D97-AF65-F5344CB8AC3E}">
        <p14:creationId xmlns:p14="http://schemas.microsoft.com/office/powerpoint/2010/main" val="3784955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lvl="1" indent="0" algn="ctr">
              <a:buNone/>
            </a:pPr>
            <a:r>
              <a:rPr lang="en-US" i="1" dirty="0" smtClean="0">
                <a:latin typeface="Times New Roman" pitchFamily="18" charset="0"/>
                <a:cs typeface="Times New Roman" pitchFamily="18" charset="0"/>
              </a:rPr>
              <a:t>Social and Mental Health</a:t>
            </a:r>
            <a:r>
              <a:rPr lang="en-US" dirty="0" smtClean="0">
                <a:latin typeface="Times New Roman" pitchFamily="18" charset="0"/>
                <a:cs typeface="Times New Roman" pitchFamily="18" charset="0"/>
              </a:rPr>
              <a:t>: </a:t>
            </a:r>
          </a:p>
          <a:p>
            <a:pPr marL="365760" lvl="1" indent="0" algn="ctr">
              <a:buNone/>
            </a:pPr>
            <a:endParaRPr lang="en-US" dirty="0" smtClean="0">
              <a:latin typeface="Times New Roman" pitchFamily="18" charset="0"/>
              <a:cs typeface="Times New Roman" pitchFamily="18" charset="0"/>
            </a:endParaRPr>
          </a:p>
          <a:p>
            <a:pPr marL="708660" lvl="1" indent="-342900">
              <a:buFont typeface="Wingdings" pitchFamily="2" charset="2"/>
              <a:buChar char="Ø"/>
            </a:pPr>
            <a:r>
              <a:rPr lang="en-US" dirty="0" smtClean="0">
                <a:latin typeface="Times New Roman" pitchFamily="18" charset="0"/>
                <a:cs typeface="Times New Roman" pitchFamily="18" charset="0"/>
              </a:rPr>
              <a:t> Age-adjusted suicide mortality rate was 6% higher than that of the US  population 11% ; Suicide attempts among  the middle and high school students were more prevalent</a:t>
            </a:r>
          </a:p>
          <a:p>
            <a:pPr marL="708660" lvl="1" indent="-342900">
              <a:buFont typeface="Wingdings" pitchFamily="2" charset="2"/>
              <a:buChar char="Ø"/>
            </a:pPr>
            <a:r>
              <a:rPr lang="en-US" dirty="0" smtClean="0">
                <a:latin typeface="Times New Roman" pitchFamily="18" charset="0"/>
                <a:cs typeface="Times New Roman" pitchFamily="18" charset="0"/>
              </a:rPr>
              <a:t>The Alcoholism mortality rate is more than seven times higher than the U.S. population.</a:t>
            </a:r>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16</a:t>
            </a:fld>
            <a:endParaRPr lang="en-US"/>
          </a:p>
        </p:txBody>
      </p:sp>
      <p:sp>
        <p:nvSpPr>
          <p:cNvPr id="4" name="Title 3"/>
          <p:cNvSpPr>
            <a:spLocks noGrp="1"/>
          </p:cNvSpPr>
          <p:nvPr>
            <p:ph type="title"/>
          </p:nvPr>
        </p:nvSpPr>
        <p:spPr>
          <a:xfrm>
            <a:off x="1371600" y="228600"/>
            <a:ext cx="7315200" cy="1189038"/>
          </a:xfrm>
        </p:spPr>
        <p:txBody>
          <a:bodyPr/>
          <a:lstStyle/>
          <a:p>
            <a:pPr algn="ctr"/>
            <a:r>
              <a:rPr lang="en-US" dirty="0" smtClean="0">
                <a:effectLst/>
                <a:latin typeface="Times New Roman" pitchFamily="18" charset="0"/>
                <a:cs typeface="Times New Roman" pitchFamily="18" charset="0"/>
              </a:rPr>
              <a:t>The Navajo Health Status</a:t>
            </a:r>
            <a:endParaRPr lang="en-US" dirty="0">
              <a:effectLst/>
              <a:latin typeface="Times New Roman" pitchFamily="18" charset="0"/>
              <a:cs typeface="Times New Roman" pitchFamily="18" charset="0"/>
            </a:endParaRPr>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28600"/>
            <a:ext cx="1066800" cy="998538"/>
          </a:xfrm>
          <a:prstGeom prst="rect">
            <a:avLst/>
          </a:prstGeom>
          <a:noFill/>
          <a:ln w="9525">
            <a:noFill/>
            <a:miter lim="800000"/>
            <a:headEnd/>
            <a:tailEnd/>
          </a:ln>
        </p:spPr>
      </p:pic>
    </p:spTree>
    <p:extLst>
      <p:ext uri="{BB962C8B-B14F-4D97-AF65-F5344CB8AC3E}">
        <p14:creationId xmlns:p14="http://schemas.microsoft.com/office/powerpoint/2010/main" val="3784955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r>
              <a:rPr lang="en-US" dirty="0" smtClean="0"/>
              <a:t> PLANNING TO BECOME</a:t>
            </a:r>
          </a:p>
          <a:p>
            <a:pPr marL="109728" indent="0" algn="ctr">
              <a:buNone/>
            </a:pPr>
            <a:r>
              <a:rPr lang="en-US" dirty="0" smtClean="0"/>
              <a:t> A DEPARTMENT OF HEALTH</a:t>
            </a:r>
          </a:p>
          <a:p>
            <a:pPr marL="109728" indent="0" algn="ctr">
              <a:buNone/>
            </a:pPr>
            <a:r>
              <a:rPr lang="en-US" dirty="0" smtClean="0"/>
              <a:t> and thus seek/obtain</a:t>
            </a:r>
          </a:p>
          <a:p>
            <a:pPr marL="109728" indent="0" algn="ctr">
              <a:buNone/>
            </a:pPr>
            <a:r>
              <a:rPr lang="en-US" dirty="0" smtClean="0"/>
              <a:t> PHAB</a:t>
            </a:r>
          </a:p>
          <a:p>
            <a:pPr marL="109728" indent="0" algn="ctr">
              <a:buNone/>
            </a:pPr>
            <a:r>
              <a:rPr lang="en-US" dirty="0" smtClean="0"/>
              <a:t>   ACCREDITATION</a:t>
            </a:r>
            <a:endParaRPr lang="en-US" dirty="0"/>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17</a:t>
            </a:fld>
            <a:endParaRPr lang="en-US"/>
          </a:p>
        </p:txBody>
      </p:sp>
      <p:sp>
        <p:nvSpPr>
          <p:cNvPr id="4" name="Title 3"/>
          <p:cNvSpPr>
            <a:spLocks noGrp="1"/>
          </p:cNvSpPr>
          <p:nvPr>
            <p:ph type="title"/>
          </p:nvPr>
        </p:nvSpPr>
        <p:spPr/>
        <p:txBody>
          <a:bodyPr/>
          <a:lstStyle/>
          <a:p>
            <a:endParaRPr lang="en-US" dirty="0"/>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28600"/>
            <a:ext cx="1066800" cy="998538"/>
          </a:xfrm>
          <a:prstGeom prst="rect">
            <a:avLst/>
          </a:prstGeom>
          <a:noFill/>
          <a:ln w="9525">
            <a:noFill/>
            <a:miter lim="800000"/>
            <a:headEnd/>
            <a:tailEnd/>
          </a:ln>
        </p:spPr>
      </p:pic>
    </p:spTree>
    <p:extLst>
      <p:ext uri="{BB962C8B-B14F-4D97-AF65-F5344CB8AC3E}">
        <p14:creationId xmlns:p14="http://schemas.microsoft.com/office/powerpoint/2010/main" val="1718645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28600"/>
            <a:ext cx="6858000" cy="1143000"/>
          </a:xfrm>
        </p:spPr>
        <p:txBody>
          <a:bodyPr>
            <a:normAutofit/>
          </a:bodyPr>
          <a:lstStyle/>
          <a:p>
            <a:pPr algn="ctr"/>
            <a:r>
              <a:rPr lang="en-US" dirty="0" smtClean="0">
                <a:effectLst/>
                <a:latin typeface="Times New Roman" pitchFamily="18" charset="0"/>
                <a:cs typeface="Times New Roman" pitchFamily="18" charset="0"/>
              </a:rPr>
              <a:t>Differences</a:t>
            </a:r>
            <a:endParaRPr lang="en-US" dirty="0">
              <a:effectLst/>
              <a:latin typeface="Times New Roman" pitchFamily="18" charset="0"/>
              <a:cs typeface="Times New Roman" pitchFamily="18" charset="0"/>
            </a:endParaRPr>
          </a:p>
        </p:txBody>
      </p:sp>
      <p:sp>
        <p:nvSpPr>
          <p:cNvPr id="6" name="Text Placeholder 5"/>
          <p:cNvSpPr>
            <a:spLocks noGrp="1"/>
          </p:cNvSpPr>
          <p:nvPr>
            <p:ph type="body" idx="1"/>
          </p:nvPr>
        </p:nvSpPr>
        <p:spPr/>
        <p:txBody>
          <a:bodyPr/>
          <a:lstStyle/>
          <a:p>
            <a:pPr algn="ctr"/>
            <a:r>
              <a:rPr lang="en-US" b="1" dirty="0" smtClean="0">
                <a:solidFill>
                  <a:schemeClr val="tx1"/>
                </a:solidFill>
                <a:latin typeface="Times New Roman" pitchFamily="18" charset="0"/>
                <a:cs typeface="Times New Roman" pitchFamily="18" charset="0"/>
              </a:rPr>
              <a:t>Department</a:t>
            </a:r>
            <a:endParaRPr lang="en-US" b="1" dirty="0">
              <a:solidFill>
                <a:schemeClr val="tx1"/>
              </a:solidFill>
              <a:latin typeface="Times New Roman" pitchFamily="18" charset="0"/>
              <a:cs typeface="Times New Roman" pitchFamily="18" charset="0"/>
            </a:endParaRPr>
          </a:p>
        </p:txBody>
      </p:sp>
      <p:sp>
        <p:nvSpPr>
          <p:cNvPr id="8" name="Text Placeholder 7"/>
          <p:cNvSpPr>
            <a:spLocks noGrp="1"/>
          </p:cNvSpPr>
          <p:nvPr>
            <p:ph type="body" sz="half" idx="3"/>
          </p:nvPr>
        </p:nvSpPr>
        <p:spPr/>
        <p:txBody>
          <a:bodyPr/>
          <a:lstStyle/>
          <a:p>
            <a:pPr algn="ctr"/>
            <a:r>
              <a:rPr lang="en-US" b="1" dirty="0" smtClean="0">
                <a:solidFill>
                  <a:schemeClr val="tx1"/>
                </a:solidFill>
                <a:latin typeface="Times New Roman" pitchFamily="18" charset="0"/>
                <a:cs typeface="Times New Roman" pitchFamily="18" charset="0"/>
              </a:rPr>
              <a:t>Division</a:t>
            </a:r>
            <a:endParaRPr lang="en-US" b="1" dirty="0">
              <a:solidFill>
                <a:schemeClr val="tx1"/>
              </a:solidFill>
              <a:latin typeface="Times New Roman" pitchFamily="18" charset="0"/>
              <a:cs typeface="Times New Roman" pitchFamily="18" charset="0"/>
            </a:endParaRPr>
          </a:p>
        </p:txBody>
      </p:sp>
      <p:sp>
        <p:nvSpPr>
          <p:cNvPr id="7" name="Content Placeholder 6"/>
          <p:cNvSpPr>
            <a:spLocks noGrp="1"/>
          </p:cNvSpPr>
          <p:nvPr>
            <p:ph sz="quarter" idx="2"/>
          </p:nvPr>
        </p:nvSpPr>
        <p:spPr>
          <a:xfrm>
            <a:off x="457200" y="1227138"/>
            <a:ext cx="4040188" cy="4158919"/>
          </a:xfrm>
        </p:spPr>
        <p:txBody>
          <a:bodyPr>
            <a:normAutofit fontScale="92500" lnSpcReduction="10000"/>
          </a:bodyPr>
          <a:lstStyle/>
          <a:p>
            <a:r>
              <a:rPr lang="en-US" dirty="0">
                <a:latin typeface="Times New Roman" pitchFamily="18" charset="0"/>
                <a:cs typeface="Times New Roman" pitchFamily="18" charset="0"/>
              </a:rPr>
              <a:t>Prevention focus</a:t>
            </a:r>
          </a:p>
          <a:p>
            <a:r>
              <a:rPr lang="en-US" dirty="0" smtClean="0">
                <a:latin typeface="Times New Roman" pitchFamily="18" charset="0"/>
                <a:cs typeface="Times New Roman" pitchFamily="18" charset="0"/>
              </a:rPr>
              <a:t>Regulatory component</a:t>
            </a:r>
          </a:p>
          <a:p>
            <a:r>
              <a:rPr lang="en-US" dirty="0" smtClean="0">
                <a:latin typeface="Times New Roman" pitchFamily="18" charset="0"/>
                <a:cs typeface="Times New Roman" pitchFamily="18" charset="0"/>
              </a:rPr>
              <a:t>Responsible for health and well-being of its citizens</a:t>
            </a:r>
          </a:p>
          <a:p>
            <a:r>
              <a:rPr lang="en-US" dirty="0" smtClean="0">
                <a:latin typeface="Times New Roman" pitchFamily="18" charset="0"/>
                <a:cs typeface="Times New Roman" pitchFamily="18" charset="0"/>
              </a:rPr>
              <a:t>Uniform/unified application in health arena (credibility)</a:t>
            </a:r>
          </a:p>
          <a:p>
            <a:r>
              <a:rPr lang="en-US" dirty="0" smtClean="0">
                <a:latin typeface="Times New Roman" pitchFamily="18" charset="0"/>
                <a:cs typeface="Times New Roman" pitchFamily="18" charset="0"/>
              </a:rPr>
              <a:t>Evidence-based health services</a:t>
            </a:r>
          </a:p>
          <a:p>
            <a:r>
              <a:rPr lang="en-US" dirty="0" smtClean="0">
                <a:latin typeface="Times New Roman" pitchFamily="18" charset="0"/>
                <a:cs typeface="Times New Roman" pitchFamily="18" charset="0"/>
              </a:rPr>
              <a:t>Essential PH functions</a:t>
            </a:r>
          </a:p>
          <a:p>
            <a:r>
              <a:rPr lang="en-US" dirty="0" smtClean="0">
                <a:latin typeface="Times New Roman" pitchFamily="18" charset="0"/>
                <a:cs typeface="Times New Roman" pitchFamily="18" charset="0"/>
              </a:rPr>
              <a:t>Education</a:t>
            </a:r>
          </a:p>
          <a:p>
            <a:r>
              <a:rPr lang="en-US" dirty="0" smtClean="0">
                <a:latin typeface="Times New Roman" pitchFamily="18" charset="0"/>
                <a:cs typeface="Times New Roman" pitchFamily="18" charset="0"/>
              </a:rPr>
              <a:t>Improved foundation for government-to-government relationships</a:t>
            </a:r>
          </a:p>
        </p:txBody>
      </p:sp>
      <p:sp>
        <p:nvSpPr>
          <p:cNvPr id="9" name="Content Placeholder 8"/>
          <p:cNvSpPr>
            <a:spLocks noGrp="1"/>
          </p:cNvSpPr>
          <p:nvPr>
            <p:ph sz="quarter" idx="4"/>
          </p:nvPr>
        </p:nvSpPr>
        <p:spPr>
          <a:xfrm>
            <a:off x="4648200" y="1227138"/>
            <a:ext cx="4038600" cy="4158919"/>
          </a:xfrm>
        </p:spPr>
        <p:txBody>
          <a:bodyPr>
            <a:normAutofit fontScale="92500"/>
          </a:bodyPr>
          <a:lstStyle/>
          <a:p>
            <a:r>
              <a:rPr lang="en-US" dirty="0" smtClean="0">
                <a:latin typeface="Times New Roman" pitchFamily="18" charset="0"/>
                <a:cs typeface="Times New Roman" pitchFamily="18" charset="0"/>
              </a:rPr>
              <a:t>Currently does not have the structure to support all </a:t>
            </a:r>
            <a:r>
              <a:rPr lang="en-US" dirty="0" err="1" smtClean="0">
                <a:latin typeface="Times New Roman" pitchFamily="18" charset="0"/>
                <a:cs typeface="Times New Roman" pitchFamily="18" charset="0"/>
              </a:rPr>
              <a:t>DoPH</a:t>
            </a:r>
            <a:r>
              <a:rPr lang="en-US" dirty="0" smtClean="0">
                <a:latin typeface="Times New Roman" pitchFamily="18" charset="0"/>
                <a:cs typeface="Times New Roman" pitchFamily="18" charset="0"/>
              </a:rPr>
              <a:t> functions</a:t>
            </a:r>
          </a:p>
          <a:p>
            <a:r>
              <a:rPr lang="en-US" dirty="0" smtClean="0">
                <a:latin typeface="Times New Roman" pitchFamily="18" charset="0"/>
                <a:cs typeface="Times New Roman" pitchFamily="18" charset="0"/>
              </a:rPr>
              <a:t>Limited authority –does not include all responsibilities of a nationwide public health authority (of all 10 essential public heath functions.)</a:t>
            </a:r>
          </a:p>
          <a:p>
            <a:r>
              <a:rPr lang="en-US" dirty="0" smtClean="0">
                <a:latin typeface="Times New Roman" pitchFamily="18" charset="0"/>
                <a:cs typeface="Times New Roman" pitchFamily="18" charset="0"/>
              </a:rPr>
              <a:t>No regulatory authority over health providers on the NN</a:t>
            </a:r>
          </a:p>
          <a:p>
            <a:r>
              <a:rPr lang="en-US" dirty="0" smtClean="0">
                <a:latin typeface="Times New Roman" pitchFamily="18" charset="0"/>
                <a:cs typeface="Times New Roman" pitchFamily="18" charset="0"/>
              </a:rPr>
              <a:t>Limited authority to protect the health/safety of the Nation</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18</a:t>
            </a:fld>
            <a:endParaRPr lang="en-US"/>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28600"/>
            <a:ext cx="1066800" cy="998538"/>
          </a:xfrm>
          <a:prstGeom prst="rect">
            <a:avLst/>
          </a:prstGeom>
          <a:noFill/>
          <a:ln w="9525">
            <a:noFill/>
            <a:miter lim="800000"/>
            <a:headEnd/>
            <a:tailEnd/>
          </a:ln>
        </p:spPr>
      </p:pic>
    </p:spTree>
    <p:extLst>
      <p:ext uri="{BB962C8B-B14F-4D97-AF65-F5344CB8AC3E}">
        <p14:creationId xmlns:p14="http://schemas.microsoft.com/office/powerpoint/2010/main" val="3177609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28600"/>
            <a:ext cx="6781800" cy="1143000"/>
          </a:xfrm>
        </p:spPr>
        <p:txBody>
          <a:bodyPr>
            <a:normAutofit/>
          </a:bodyPr>
          <a:lstStyle/>
          <a:p>
            <a:pPr algn="ctr"/>
            <a:r>
              <a:rPr lang="en-US" dirty="0" smtClean="0">
                <a:effectLst/>
                <a:latin typeface="Times New Roman" pitchFamily="18" charset="0"/>
                <a:cs typeface="Times New Roman" pitchFamily="18" charset="0"/>
              </a:rPr>
              <a:t>Differences</a:t>
            </a:r>
            <a:endParaRPr lang="en-US" dirty="0">
              <a:effectLst/>
              <a:latin typeface="Times New Roman" pitchFamily="18" charset="0"/>
              <a:cs typeface="Times New Roman" pitchFamily="18" charset="0"/>
            </a:endParaRPr>
          </a:p>
        </p:txBody>
      </p:sp>
      <p:sp>
        <p:nvSpPr>
          <p:cNvPr id="6" name="Text Placeholder 5"/>
          <p:cNvSpPr>
            <a:spLocks noGrp="1"/>
          </p:cNvSpPr>
          <p:nvPr>
            <p:ph type="body" idx="1"/>
          </p:nvPr>
        </p:nvSpPr>
        <p:spPr/>
        <p:txBody>
          <a:bodyPr/>
          <a:lstStyle/>
          <a:p>
            <a:pPr algn="ctr"/>
            <a:r>
              <a:rPr lang="en-US" b="1" dirty="0" smtClean="0">
                <a:solidFill>
                  <a:schemeClr val="tx1"/>
                </a:solidFill>
                <a:latin typeface="Times New Roman" pitchFamily="18" charset="0"/>
                <a:cs typeface="Times New Roman" pitchFamily="18" charset="0"/>
              </a:rPr>
              <a:t>Department</a:t>
            </a:r>
            <a:endParaRPr lang="en-US" b="1" dirty="0">
              <a:solidFill>
                <a:schemeClr val="tx1"/>
              </a:solidFill>
              <a:latin typeface="Times New Roman" pitchFamily="18" charset="0"/>
              <a:cs typeface="Times New Roman" pitchFamily="18" charset="0"/>
            </a:endParaRPr>
          </a:p>
        </p:txBody>
      </p:sp>
      <p:sp>
        <p:nvSpPr>
          <p:cNvPr id="8" name="Text Placeholder 7"/>
          <p:cNvSpPr>
            <a:spLocks noGrp="1"/>
          </p:cNvSpPr>
          <p:nvPr>
            <p:ph type="body" sz="half" idx="3"/>
          </p:nvPr>
        </p:nvSpPr>
        <p:spPr/>
        <p:txBody>
          <a:bodyPr/>
          <a:lstStyle/>
          <a:p>
            <a:pPr algn="ctr"/>
            <a:r>
              <a:rPr lang="en-US" b="1" dirty="0" smtClean="0">
                <a:solidFill>
                  <a:schemeClr val="tx1"/>
                </a:solidFill>
                <a:latin typeface="Times New Roman" pitchFamily="18" charset="0"/>
                <a:cs typeface="Times New Roman" pitchFamily="18" charset="0"/>
              </a:rPr>
              <a:t>Division</a:t>
            </a:r>
            <a:endParaRPr lang="en-US" b="1" dirty="0">
              <a:solidFill>
                <a:schemeClr val="tx1"/>
              </a:solidFill>
              <a:latin typeface="Times New Roman" pitchFamily="18" charset="0"/>
              <a:cs typeface="Times New Roman" pitchFamily="18" charset="0"/>
            </a:endParaRPr>
          </a:p>
        </p:txBody>
      </p:sp>
      <p:sp>
        <p:nvSpPr>
          <p:cNvPr id="7" name="Content Placeholder 6"/>
          <p:cNvSpPr>
            <a:spLocks noGrp="1"/>
          </p:cNvSpPr>
          <p:nvPr>
            <p:ph sz="quarter" idx="2"/>
          </p:nvPr>
        </p:nvSpPr>
        <p:spPr/>
        <p:txBody>
          <a:bodyPr>
            <a:normAutofit lnSpcReduction="10000"/>
          </a:bodyPr>
          <a:lstStyle/>
          <a:p>
            <a:r>
              <a:rPr lang="en-US" dirty="0" smtClean="0">
                <a:latin typeface="Times New Roman" pitchFamily="18" charset="0"/>
                <a:cs typeface="Times New Roman" pitchFamily="18" charset="0"/>
              </a:rPr>
              <a:t>Puts research into practice</a:t>
            </a:r>
          </a:p>
          <a:p>
            <a:r>
              <a:rPr lang="en-US" dirty="0" smtClean="0">
                <a:latin typeface="Times New Roman" pitchFamily="18" charset="0"/>
                <a:cs typeface="Times New Roman" pitchFamily="18" charset="0"/>
              </a:rPr>
              <a:t>Establishes guidance &amp; directions for health policies</a:t>
            </a:r>
          </a:p>
          <a:p>
            <a:r>
              <a:rPr lang="en-US" dirty="0" smtClean="0">
                <a:latin typeface="Times New Roman" pitchFamily="18" charset="0"/>
                <a:cs typeface="Times New Roman" pitchFamily="18" charset="0"/>
              </a:rPr>
              <a:t>Enforces codes</a:t>
            </a:r>
          </a:p>
          <a:p>
            <a:r>
              <a:rPr lang="en-US" dirty="0" smtClean="0">
                <a:latin typeface="Times New Roman" pitchFamily="18" charset="0"/>
                <a:cs typeface="Times New Roman" pitchFamily="18" charset="0"/>
              </a:rPr>
              <a:t>Training &amp; technical assistance provider</a:t>
            </a:r>
          </a:p>
          <a:p>
            <a:r>
              <a:rPr lang="en-US" dirty="0" smtClean="0">
                <a:latin typeface="Times New Roman" pitchFamily="18" charset="0"/>
                <a:cs typeface="Times New Roman" pitchFamily="18" charset="0"/>
              </a:rPr>
              <a:t>Governmental responsibility for protection, health &amp; safety for all age groups/citizens</a:t>
            </a:r>
          </a:p>
          <a:p>
            <a:endParaRPr lang="en-US" dirty="0" smtClean="0"/>
          </a:p>
        </p:txBody>
      </p:sp>
      <p:sp>
        <p:nvSpPr>
          <p:cNvPr id="9" name="Content Placeholder 8"/>
          <p:cNvSpPr>
            <a:spLocks noGrp="1"/>
          </p:cNvSpPr>
          <p:nvPr>
            <p:ph sz="quarter" idx="4"/>
          </p:nvPr>
        </p:nvSpPr>
        <p:spPr/>
        <p:txBody>
          <a:bodyPr>
            <a:normAutofit fontScale="92500" lnSpcReduction="20000"/>
          </a:bodyPr>
          <a:lstStyle/>
          <a:p>
            <a:r>
              <a:rPr lang="en-US" dirty="0" smtClean="0">
                <a:latin typeface="Times New Roman" pitchFamily="18" charset="0"/>
                <a:cs typeface="Times New Roman" pitchFamily="18" charset="0"/>
              </a:rPr>
              <a:t>Current health functions are smaller can expand under a </a:t>
            </a:r>
            <a:r>
              <a:rPr lang="en-US" dirty="0" err="1" smtClean="0">
                <a:latin typeface="Times New Roman" pitchFamily="18" charset="0"/>
                <a:cs typeface="Times New Roman" pitchFamily="18" charset="0"/>
              </a:rPr>
              <a:t>NDoPH</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Comprehensive policy development is a Deficiency; can establish policies itself vs. reacting to external policies handed down to develop health policy</a:t>
            </a:r>
          </a:p>
          <a:p>
            <a:r>
              <a:rPr lang="en-US" dirty="0" smtClean="0">
                <a:latin typeface="Times New Roman" pitchFamily="18" charset="0"/>
                <a:cs typeface="Times New Roman" pitchFamily="18" charset="0"/>
              </a:rPr>
              <a:t>Needs legislative authority for responsibility to be held accountable.</a:t>
            </a:r>
          </a:p>
          <a:p>
            <a:r>
              <a:rPr lang="en-US" dirty="0" smtClean="0">
                <a:latin typeface="Times New Roman" pitchFamily="18" charset="0"/>
                <a:cs typeface="Times New Roman" pitchFamily="18" charset="0"/>
              </a:rPr>
              <a:t>Limited regulatory function</a:t>
            </a:r>
          </a:p>
          <a:p>
            <a:endParaRPr lang="en-US" dirty="0"/>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19</a:t>
            </a:fld>
            <a:endParaRPr lang="en-US"/>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28600"/>
            <a:ext cx="1066800" cy="998538"/>
          </a:xfrm>
          <a:prstGeom prst="rect">
            <a:avLst/>
          </a:prstGeom>
          <a:noFill/>
          <a:ln w="9525">
            <a:noFill/>
            <a:miter lim="800000"/>
            <a:headEnd/>
            <a:tailEnd/>
          </a:ln>
        </p:spPr>
      </p:pic>
    </p:spTree>
    <p:extLst>
      <p:ext uri="{BB962C8B-B14F-4D97-AF65-F5344CB8AC3E}">
        <p14:creationId xmlns:p14="http://schemas.microsoft.com/office/powerpoint/2010/main" val="127163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Participants will be aware of :</a:t>
            </a:r>
          </a:p>
          <a:p>
            <a:pPr marL="109728" indent="0">
              <a:buNone/>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the Navajo Nation’s plans to  become a Navajo Nation Department of Health  structured similarly to a state department of public health and</a:t>
            </a:r>
          </a:p>
          <a:p>
            <a:pPr marL="109728" indent="0">
              <a:buNone/>
            </a:pPr>
            <a:r>
              <a:rPr lang="en-US" dirty="0" smtClean="0">
                <a:latin typeface="Times New Roman" pitchFamily="18" charset="0"/>
                <a:cs typeface="Times New Roman" pitchFamily="18" charset="0"/>
              </a:rPr>
              <a:t> </a:t>
            </a:r>
          </a:p>
          <a:p>
            <a:pPr>
              <a:buFont typeface="Wingdings" pitchFamily="2" charset="2"/>
              <a:buChar char="Ø"/>
            </a:pPr>
            <a:r>
              <a:rPr lang="en-US" dirty="0" smtClean="0">
                <a:latin typeface="Times New Roman" pitchFamily="18" charset="0"/>
                <a:cs typeface="Times New Roman" pitchFamily="18" charset="0"/>
              </a:rPr>
              <a:t>its efforts to seek PHAB accreditation</a:t>
            </a:r>
          </a:p>
          <a:p>
            <a:pPr marL="109728" indent="0">
              <a:buNone/>
            </a:pP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2</a:t>
            </a:fld>
            <a:endParaRPr lang="en-US"/>
          </a:p>
        </p:txBody>
      </p:sp>
      <p:sp>
        <p:nvSpPr>
          <p:cNvPr id="4" name="Title 3"/>
          <p:cNvSpPr>
            <a:spLocks noGrp="1"/>
          </p:cNvSpPr>
          <p:nvPr>
            <p:ph type="title"/>
          </p:nvPr>
        </p:nvSpPr>
        <p:spPr>
          <a:xfrm>
            <a:off x="1371600" y="228600"/>
            <a:ext cx="7315200" cy="1189038"/>
          </a:xfrm>
        </p:spPr>
        <p:txBody>
          <a:bodyPr/>
          <a:lstStyle/>
          <a:p>
            <a:pPr algn="ctr"/>
            <a:r>
              <a:rPr lang="en-US" dirty="0" smtClean="0">
                <a:solidFill>
                  <a:schemeClr val="tx1"/>
                </a:solidFill>
                <a:effectLst/>
                <a:latin typeface="Times New Roman" pitchFamily="18" charset="0"/>
                <a:cs typeface="Times New Roman" pitchFamily="18" charset="0"/>
              </a:rPr>
              <a:t>Learning Objectives</a:t>
            </a:r>
            <a:endParaRPr lang="en-US" dirty="0">
              <a:solidFill>
                <a:schemeClr val="tx1"/>
              </a:solidFill>
              <a:effectLst/>
              <a:latin typeface="Times New Roman" pitchFamily="18" charset="0"/>
              <a:cs typeface="Times New Roman" pitchFamily="18" charset="0"/>
            </a:endParaRPr>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28600"/>
            <a:ext cx="1066800" cy="998538"/>
          </a:xfrm>
          <a:prstGeom prst="rect">
            <a:avLst/>
          </a:prstGeom>
          <a:noFill/>
          <a:ln w="9525">
            <a:noFill/>
            <a:miter lim="800000"/>
            <a:headEnd/>
            <a:tailEnd/>
          </a:ln>
        </p:spPr>
      </p:pic>
    </p:spTree>
    <p:extLst>
      <p:ext uri="{BB962C8B-B14F-4D97-AF65-F5344CB8AC3E}">
        <p14:creationId xmlns:p14="http://schemas.microsoft.com/office/powerpoint/2010/main" val="1574678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28600"/>
            <a:ext cx="6781800" cy="1143000"/>
          </a:xfrm>
        </p:spPr>
        <p:txBody>
          <a:bodyPr>
            <a:normAutofit/>
          </a:bodyPr>
          <a:lstStyle/>
          <a:p>
            <a:pPr algn="ctr"/>
            <a:r>
              <a:rPr lang="en-US" dirty="0" smtClean="0">
                <a:effectLst/>
                <a:latin typeface="Times New Roman" pitchFamily="18" charset="0"/>
                <a:cs typeface="Times New Roman" pitchFamily="18" charset="0"/>
              </a:rPr>
              <a:t>Differences</a:t>
            </a:r>
            <a:endParaRPr lang="en-US" dirty="0">
              <a:effectLst/>
              <a:latin typeface="Times New Roman" pitchFamily="18" charset="0"/>
              <a:cs typeface="Times New Roman" pitchFamily="18" charset="0"/>
            </a:endParaRPr>
          </a:p>
        </p:txBody>
      </p:sp>
      <p:sp>
        <p:nvSpPr>
          <p:cNvPr id="6" name="Text Placeholder 5"/>
          <p:cNvSpPr>
            <a:spLocks noGrp="1"/>
          </p:cNvSpPr>
          <p:nvPr>
            <p:ph type="body" idx="1"/>
          </p:nvPr>
        </p:nvSpPr>
        <p:spPr/>
        <p:txBody>
          <a:bodyPr/>
          <a:lstStyle/>
          <a:p>
            <a:pPr algn="ctr"/>
            <a:r>
              <a:rPr lang="en-US" b="1" dirty="0" smtClean="0">
                <a:solidFill>
                  <a:schemeClr val="tx1"/>
                </a:solidFill>
                <a:latin typeface="Times New Roman" pitchFamily="18" charset="0"/>
                <a:cs typeface="Times New Roman" pitchFamily="18" charset="0"/>
              </a:rPr>
              <a:t>Department</a:t>
            </a:r>
            <a:endParaRPr lang="en-US" b="1" dirty="0">
              <a:solidFill>
                <a:schemeClr val="tx1"/>
              </a:solidFill>
              <a:latin typeface="Times New Roman" pitchFamily="18" charset="0"/>
              <a:cs typeface="Times New Roman" pitchFamily="18" charset="0"/>
            </a:endParaRPr>
          </a:p>
        </p:txBody>
      </p:sp>
      <p:sp>
        <p:nvSpPr>
          <p:cNvPr id="8" name="Text Placeholder 7"/>
          <p:cNvSpPr>
            <a:spLocks noGrp="1"/>
          </p:cNvSpPr>
          <p:nvPr>
            <p:ph type="body" sz="half" idx="3"/>
          </p:nvPr>
        </p:nvSpPr>
        <p:spPr/>
        <p:txBody>
          <a:bodyPr/>
          <a:lstStyle/>
          <a:p>
            <a:pPr algn="ctr"/>
            <a:r>
              <a:rPr lang="en-US" b="1" dirty="0" smtClean="0">
                <a:solidFill>
                  <a:schemeClr val="tx1"/>
                </a:solidFill>
                <a:latin typeface="Times New Roman" pitchFamily="18" charset="0"/>
                <a:cs typeface="Times New Roman" pitchFamily="18" charset="0"/>
              </a:rPr>
              <a:t>Division</a:t>
            </a:r>
            <a:endParaRPr lang="en-US" b="1" dirty="0">
              <a:solidFill>
                <a:schemeClr val="tx1"/>
              </a:solidFill>
              <a:latin typeface="Times New Roman" pitchFamily="18" charset="0"/>
              <a:cs typeface="Times New Roman" pitchFamily="18" charset="0"/>
            </a:endParaRPr>
          </a:p>
        </p:txBody>
      </p:sp>
      <p:sp>
        <p:nvSpPr>
          <p:cNvPr id="7" name="Content Placeholder 6"/>
          <p:cNvSpPr>
            <a:spLocks noGrp="1"/>
          </p:cNvSpPr>
          <p:nvPr>
            <p:ph sz="quarter" idx="2"/>
          </p:nvPr>
        </p:nvSpPr>
        <p:spPr/>
        <p:txBody>
          <a:bodyPr>
            <a:normAutofit/>
          </a:bodyPr>
          <a:lstStyle/>
          <a:p>
            <a:r>
              <a:rPr lang="en-US" dirty="0" smtClean="0">
                <a:latin typeface="Times New Roman" pitchFamily="18" charset="0"/>
                <a:cs typeface="Times New Roman" pitchFamily="18" charset="0"/>
              </a:rPr>
              <a:t>Public health model differs from traditional health model</a:t>
            </a:r>
          </a:p>
          <a:p>
            <a:r>
              <a:rPr lang="en-US" dirty="0" smtClean="0">
                <a:latin typeface="Times New Roman" pitchFamily="18" charset="0"/>
                <a:cs typeface="Times New Roman" pitchFamily="18" charset="0"/>
              </a:rPr>
              <a:t>Screening, monitoring, managing</a:t>
            </a:r>
          </a:p>
          <a:p>
            <a:r>
              <a:rPr lang="en-US" dirty="0" smtClean="0">
                <a:latin typeface="Times New Roman" pitchFamily="18" charset="0"/>
                <a:cs typeface="Times New Roman" pitchFamily="18" charset="0"/>
              </a:rPr>
              <a:t>Correct health disparities</a:t>
            </a:r>
          </a:p>
          <a:p>
            <a:r>
              <a:rPr lang="en-US" dirty="0" smtClean="0">
                <a:latin typeface="Times New Roman" pitchFamily="18" charset="0"/>
                <a:cs typeface="Times New Roman" pitchFamily="18" charset="0"/>
              </a:rPr>
              <a:t>Prevention umbrella</a:t>
            </a:r>
          </a:p>
          <a:p>
            <a:r>
              <a:rPr lang="en-US" dirty="0" smtClean="0">
                <a:latin typeface="Times New Roman" pitchFamily="18" charset="0"/>
                <a:cs typeface="Times New Roman" pitchFamily="18" charset="0"/>
              </a:rPr>
              <a:t>Central repository for health data</a:t>
            </a:r>
          </a:p>
        </p:txBody>
      </p:sp>
      <p:sp>
        <p:nvSpPr>
          <p:cNvPr id="9" name="Content Placeholder 8"/>
          <p:cNvSpPr>
            <a:spLocks noGrp="1"/>
          </p:cNvSpPr>
          <p:nvPr>
            <p:ph sz="quarter" idx="4"/>
          </p:nvPr>
        </p:nvSpPr>
        <p:spPr/>
        <p:txBody>
          <a:bodyPr/>
          <a:lstStyle/>
          <a:p>
            <a:r>
              <a:rPr lang="en-US" dirty="0" smtClean="0">
                <a:latin typeface="Times New Roman" pitchFamily="18" charset="0"/>
                <a:cs typeface="Times New Roman" pitchFamily="18" charset="0"/>
              </a:rPr>
              <a:t>Maintains status quo in professional qualifications; It needs to raise the qualifications and professional standards</a:t>
            </a:r>
          </a:p>
          <a:p>
            <a:r>
              <a:rPr lang="en-US" dirty="0" smtClean="0">
                <a:latin typeface="Times New Roman" pitchFamily="18" charset="0"/>
                <a:cs typeface="Times New Roman" pitchFamily="18" charset="0"/>
              </a:rPr>
              <a:t>Programs work in silos; it can be more coordinated and have less duplication</a:t>
            </a:r>
          </a:p>
          <a:p>
            <a:endParaRPr lang="en-US" dirty="0"/>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20</a:t>
            </a:fld>
            <a:endParaRPr lang="en-US"/>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28600"/>
            <a:ext cx="1066800" cy="998538"/>
          </a:xfrm>
          <a:prstGeom prst="rect">
            <a:avLst/>
          </a:prstGeom>
          <a:noFill/>
          <a:ln w="9525">
            <a:noFill/>
            <a:miter lim="800000"/>
            <a:headEnd/>
            <a:tailEnd/>
          </a:ln>
        </p:spPr>
      </p:pic>
    </p:spTree>
    <p:extLst>
      <p:ext uri="{BB962C8B-B14F-4D97-AF65-F5344CB8AC3E}">
        <p14:creationId xmlns:p14="http://schemas.microsoft.com/office/powerpoint/2010/main" val="127163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27138"/>
            <a:ext cx="8229600" cy="5249862"/>
          </a:xfrm>
        </p:spPr>
        <p:txBody>
          <a:bodyPr>
            <a:normAutofit lnSpcReduction="10000"/>
          </a:bodyPr>
          <a:lstStyle/>
          <a:p>
            <a:r>
              <a:rPr lang="en-US" dirty="0" smtClean="0">
                <a:latin typeface="Times New Roman" pitchFamily="18" charset="0"/>
                <a:cs typeface="Times New Roman" pitchFamily="18" charset="0"/>
              </a:rPr>
              <a:t>The NDOH volunteered to be a BETA Test Site to have a review of the organization conducted in preparation to become accredited as a </a:t>
            </a:r>
            <a:r>
              <a:rPr lang="en-US" dirty="0" err="1" smtClean="0">
                <a:latin typeface="Times New Roman" pitchFamily="18" charset="0"/>
                <a:cs typeface="Times New Roman" pitchFamily="18" charset="0"/>
              </a:rPr>
              <a:t>NDoPH</a:t>
            </a:r>
            <a:r>
              <a:rPr lang="en-US" dirty="0" smtClean="0">
                <a:latin typeface="Times New Roman" pitchFamily="18" charset="0"/>
                <a:cs typeface="Times New Roman" pitchFamily="18" charset="0"/>
              </a:rPr>
              <a:t>. A site visit and review of NDOH was conducted in August 11-12, 2010. Cited deficiencies were noted in the following areas:</a:t>
            </a:r>
          </a:p>
          <a:p>
            <a:pPr marL="1717675" lvl="1" indent="-346075"/>
            <a:r>
              <a:rPr lang="en-US" dirty="0" smtClean="0">
                <a:latin typeface="Times New Roman" pitchFamily="18" charset="0"/>
                <a:cs typeface="Times New Roman" pitchFamily="18" charset="0"/>
              </a:rPr>
              <a:t>Workforce</a:t>
            </a:r>
          </a:p>
          <a:p>
            <a:pPr marL="1717675" lvl="1" indent="-346075"/>
            <a:r>
              <a:rPr lang="en-US" dirty="0" smtClean="0">
                <a:latin typeface="Times New Roman" pitchFamily="18" charset="0"/>
                <a:cs typeface="Times New Roman" pitchFamily="18" charset="0"/>
              </a:rPr>
              <a:t>Data</a:t>
            </a:r>
          </a:p>
          <a:p>
            <a:pPr marL="1717675" lvl="1" indent="-346075"/>
            <a:r>
              <a:rPr lang="en-US" dirty="0" smtClean="0">
                <a:latin typeface="Times New Roman" pitchFamily="18" charset="0"/>
                <a:cs typeface="Times New Roman" pitchFamily="18" charset="0"/>
              </a:rPr>
              <a:t>Quality Improvement</a:t>
            </a:r>
          </a:p>
          <a:p>
            <a:pPr marL="1717675" lvl="1" indent="-346075"/>
            <a:r>
              <a:rPr lang="en-US" dirty="0" smtClean="0">
                <a:latin typeface="Times New Roman" pitchFamily="18" charset="0"/>
                <a:cs typeface="Times New Roman" pitchFamily="18" charset="0"/>
              </a:rPr>
              <a:t>Policies</a:t>
            </a:r>
          </a:p>
          <a:p>
            <a:r>
              <a:rPr lang="en-US" dirty="0" smtClean="0">
                <a:latin typeface="Times New Roman" pitchFamily="18" charset="0"/>
                <a:cs typeface="Times New Roman" pitchFamily="18" charset="0"/>
              </a:rPr>
              <a:t>To </a:t>
            </a:r>
            <a:r>
              <a:rPr lang="en-US" dirty="0">
                <a:latin typeface="Times New Roman" pitchFamily="18" charset="0"/>
                <a:cs typeface="Times New Roman" pitchFamily="18" charset="0"/>
              </a:rPr>
              <a:t>address these deficiencies, NNDOH will set up internal teams to address each of these areas for </a:t>
            </a:r>
            <a:r>
              <a:rPr lang="en-US" dirty="0" smtClean="0">
                <a:latin typeface="Times New Roman" pitchFamily="18" charset="0"/>
                <a:cs typeface="Times New Roman" pitchFamily="18" charset="0"/>
              </a:rPr>
              <a:t>  compliance </a:t>
            </a:r>
            <a:r>
              <a:rPr lang="en-US" dirty="0">
                <a:latin typeface="Times New Roman" pitchFamily="18" charset="0"/>
                <a:cs typeface="Times New Roman" pitchFamily="18" charset="0"/>
              </a:rPr>
              <a:t>with the standards. </a:t>
            </a:r>
          </a:p>
          <a:p>
            <a:pPr lvl="1"/>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21</a:t>
            </a:fld>
            <a:endParaRPr lang="en-US"/>
          </a:p>
        </p:txBody>
      </p:sp>
      <p:sp>
        <p:nvSpPr>
          <p:cNvPr id="4" name="Title 3"/>
          <p:cNvSpPr>
            <a:spLocks noGrp="1"/>
          </p:cNvSpPr>
          <p:nvPr>
            <p:ph type="title"/>
          </p:nvPr>
        </p:nvSpPr>
        <p:spPr>
          <a:xfrm>
            <a:off x="1371600" y="228600"/>
            <a:ext cx="7315200" cy="1189038"/>
          </a:xfrm>
        </p:spPr>
        <p:txBody>
          <a:bodyPr/>
          <a:lstStyle/>
          <a:p>
            <a:r>
              <a:rPr lang="en-US" dirty="0" smtClean="0">
                <a:effectLst/>
                <a:latin typeface="Times New Roman" pitchFamily="18" charset="0"/>
                <a:cs typeface="Times New Roman" pitchFamily="18" charset="0"/>
              </a:rPr>
              <a:t>PHAB Beta Site </a:t>
            </a:r>
            <a:r>
              <a:rPr lang="en-US" dirty="0">
                <a:effectLst/>
                <a:latin typeface="Times New Roman" pitchFamily="18" charset="0"/>
                <a:cs typeface="Times New Roman" pitchFamily="18" charset="0"/>
              </a:rPr>
              <a:t>D</a:t>
            </a:r>
            <a:r>
              <a:rPr lang="en-US" dirty="0" smtClean="0">
                <a:effectLst/>
                <a:latin typeface="Times New Roman" pitchFamily="18" charset="0"/>
                <a:cs typeface="Times New Roman" pitchFamily="18" charset="0"/>
              </a:rPr>
              <a:t>eficiencies</a:t>
            </a:r>
            <a:endParaRPr lang="en-US" dirty="0">
              <a:effectLst/>
              <a:latin typeface="Times New Roman" pitchFamily="18" charset="0"/>
              <a:cs typeface="Times New Roman" pitchFamily="18" charset="0"/>
            </a:endParaRPr>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28600"/>
            <a:ext cx="1066800" cy="998538"/>
          </a:xfrm>
          <a:prstGeom prst="rect">
            <a:avLst/>
          </a:prstGeom>
          <a:noFill/>
          <a:ln w="9525">
            <a:noFill/>
            <a:miter lim="800000"/>
            <a:headEnd/>
            <a:tailEnd/>
          </a:ln>
        </p:spPr>
      </p:pic>
    </p:spTree>
    <p:extLst>
      <p:ext uri="{BB962C8B-B14F-4D97-AF65-F5344CB8AC3E}">
        <p14:creationId xmlns:p14="http://schemas.microsoft.com/office/powerpoint/2010/main" val="3177609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995672"/>
          </a:xfrm>
        </p:spPr>
        <p:txBody>
          <a:bodyPr>
            <a:normAutofit fontScale="92500"/>
          </a:bodyPr>
          <a:lstStyle/>
          <a:p>
            <a:r>
              <a:rPr lang="en-US" dirty="0" smtClean="0">
                <a:latin typeface="Times New Roman" pitchFamily="18" charset="0"/>
                <a:cs typeface="Times New Roman" pitchFamily="18" charset="0"/>
              </a:rPr>
              <a:t>A two day strategic planning session was held in August , 2011 and then again in January, 2012 with members of the NDOH executive team, program managers, key staff and stakeholders. </a:t>
            </a:r>
          </a:p>
          <a:p>
            <a:pPr marL="109728" indent="0">
              <a:buNone/>
            </a:pP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Consultants, facilitated the retreat through various exercises to prioritize the goals for the session, and develop a work product to comprise the substance of s strategic plan.</a:t>
            </a:r>
          </a:p>
          <a:p>
            <a:pPr marL="109728" indent="0">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Plan includes a series of </a:t>
            </a:r>
            <a:r>
              <a:rPr lang="en-US" i="1" dirty="0" smtClean="0">
                <a:latin typeface="Times New Roman" pitchFamily="18" charset="0"/>
                <a:cs typeface="Times New Roman" pitchFamily="18" charset="0"/>
              </a:rPr>
              <a:t>Strategic Actions Steps</a:t>
            </a:r>
            <a:r>
              <a:rPr lang="en-US" dirty="0" smtClean="0">
                <a:latin typeface="Times New Roman" pitchFamily="18" charset="0"/>
                <a:cs typeface="Times New Roman" pitchFamily="18" charset="0"/>
              </a:rPr>
              <a:t>  to strengthen the organizational foundation of the division, helping to become a state-like department of public health.</a:t>
            </a:r>
            <a:endParaRPr lang="en-US" i="1"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22</a:t>
            </a:fld>
            <a:endParaRPr lang="en-US"/>
          </a:p>
        </p:txBody>
      </p:sp>
      <p:sp>
        <p:nvSpPr>
          <p:cNvPr id="4" name="Title 3"/>
          <p:cNvSpPr>
            <a:spLocks noGrp="1"/>
          </p:cNvSpPr>
          <p:nvPr>
            <p:ph type="title"/>
          </p:nvPr>
        </p:nvSpPr>
        <p:spPr>
          <a:xfrm>
            <a:off x="1371600" y="228600"/>
            <a:ext cx="7315200" cy="1189038"/>
          </a:xfrm>
        </p:spPr>
        <p:txBody>
          <a:bodyPr/>
          <a:lstStyle/>
          <a:p>
            <a:pPr algn="ctr"/>
            <a:r>
              <a:rPr lang="en-US" dirty="0" smtClean="0">
                <a:effectLst/>
                <a:latin typeface="Times New Roman" pitchFamily="18" charset="0"/>
                <a:cs typeface="Times New Roman" pitchFamily="18" charset="0"/>
              </a:rPr>
              <a:t>Strategic Planning</a:t>
            </a:r>
            <a:endParaRPr lang="en-US" dirty="0">
              <a:effectLst/>
              <a:latin typeface="Times New Roman" pitchFamily="18" charset="0"/>
              <a:cs typeface="Times New Roman" pitchFamily="18" charset="0"/>
            </a:endParaRPr>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28600"/>
            <a:ext cx="1066800" cy="998538"/>
          </a:xfrm>
          <a:prstGeom prst="rect">
            <a:avLst/>
          </a:prstGeom>
          <a:noFill/>
          <a:ln w="9525">
            <a:noFill/>
            <a:miter lim="800000"/>
            <a:headEnd/>
            <a:tailEnd/>
          </a:ln>
        </p:spPr>
      </p:pic>
    </p:spTree>
    <p:extLst>
      <p:ext uri="{BB962C8B-B14F-4D97-AF65-F5344CB8AC3E}">
        <p14:creationId xmlns:p14="http://schemas.microsoft.com/office/powerpoint/2010/main" val="3177609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Times New Roman" pitchFamily="18" charset="0"/>
                <a:cs typeface="Times New Roman" pitchFamily="18" charset="0"/>
              </a:rPr>
              <a:t>Designed to provide a realistic “road map” to be followed by NDOH in positioning itself to become a </a:t>
            </a:r>
            <a:r>
              <a:rPr lang="en-US" dirty="0" err="1" smtClean="0">
                <a:latin typeface="Times New Roman" pitchFamily="18" charset="0"/>
                <a:cs typeface="Times New Roman" pitchFamily="18" charset="0"/>
              </a:rPr>
              <a:t>NDoH</a:t>
            </a:r>
            <a:r>
              <a:rPr lang="en-US" dirty="0" smtClean="0">
                <a:latin typeface="Times New Roman" pitchFamily="18" charset="0"/>
                <a:cs typeface="Times New Roman" pitchFamily="18" charset="0"/>
              </a:rPr>
              <a:t>.</a:t>
            </a:r>
          </a:p>
          <a:p>
            <a:pPr marL="109728" indent="0">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Taken into account NDOH’s current environment &amp; capabilities in outlining a series of actions required to address two major critical strategic priorities. </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23</a:t>
            </a:fld>
            <a:endParaRPr lang="en-US"/>
          </a:p>
        </p:txBody>
      </p:sp>
      <p:sp>
        <p:nvSpPr>
          <p:cNvPr id="4" name="Title 3"/>
          <p:cNvSpPr>
            <a:spLocks noGrp="1"/>
          </p:cNvSpPr>
          <p:nvPr>
            <p:ph type="title"/>
          </p:nvPr>
        </p:nvSpPr>
        <p:spPr>
          <a:xfrm>
            <a:off x="1371600" y="228600"/>
            <a:ext cx="7315200" cy="1189038"/>
          </a:xfrm>
        </p:spPr>
        <p:txBody>
          <a:bodyPr/>
          <a:lstStyle/>
          <a:p>
            <a:pPr algn="ctr"/>
            <a:r>
              <a:rPr lang="en-US" dirty="0" smtClean="0">
                <a:effectLst/>
                <a:latin typeface="Times New Roman" pitchFamily="18" charset="0"/>
                <a:cs typeface="Times New Roman" pitchFamily="18" charset="0"/>
              </a:rPr>
              <a:t>Strategic Action Steps</a:t>
            </a:r>
            <a:endParaRPr lang="en-US" dirty="0">
              <a:effectLst/>
              <a:latin typeface="Times New Roman" pitchFamily="18" charset="0"/>
              <a:cs typeface="Times New Roman" pitchFamily="18" charset="0"/>
            </a:endParaRPr>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28600"/>
            <a:ext cx="1066800" cy="998538"/>
          </a:xfrm>
          <a:prstGeom prst="rect">
            <a:avLst/>
          </a:prstGeom>
          <a:noFill/>
          <a:ln w="9525">
            <a:noFill/>
            <a:miter lim="800000"/>
            <a:headEnd/>
            <a:tailEnd/>
          </a:ln>
        </p:spPr>
      </p:pic>
    </p:spTree>
    <p:extLst>
      <p:ext uri="{BB962C8B-B14F-4D97-AF65-F5344CB8AC3E}">
        <p14:creationId xmlns:p14="http://schemas.microsoft.com/office/powerpoint/2010/main" val="3177609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smtClean="0"/>
          </a:p>
          <a:p>
            <a:pPr marL="624078" indent="-514350">
              <a:buFont typeface="+mj-lt"/>
              <a:buAutoNum type="arabicParenR" startAt="2"/>
            </a:pPr>
            <a:r>
              <a:rPr lang="en-US" dirty="0" smtClean="0">
                <a:latin typeface="Times New Roman" pitchFamily="18" charset="0"/>
                <a:cs typeface="Times New Roman" pitchFamily="18" charset="0"/>
              </a:rPr>
              <a:t>Strengthening Administrative Capacity and Infrastructure:</a:t>
            </a:r>
          </a:p>
          <a:p>
            <a:pPr marL="880110" lvl="1" indent="-514350">
              <a:buFont typeface="Wingdings" pitchFamily="2" charset="2"/>
              <a:buChar char="§"/>
            </a:pPr>
            <a:r>
              <a:rPr lang="en-US" dirty="0" smtClean="0">
                <a:latin typeface="Times New Roman" pitchFamily="18" charset="0"/>
                <a:cs typeface="Times New Roman" pitchFamily="18" charset="0"/>
              </a:rPr>
              <a:t>Critical infrastructure components must be in place to drive departmental operations, processes and systems to operate effectively and efficiently</a:t>
            </a:r>
          </a:p>
          <a:p>
            <a:pPr marL="1117854" lvl="2" indent="-514350">
              <a:buFont typeface="Wingdings" pitchFamily="2" charset="2"/>
              <a:buChar char="§"/>
            </a:pPr>
            <a:r>
              <a:rPr lang="en-US" dirty="0" smtClean="0">
                <a:latin typeface="Times New Roman" pitchFamily="18" charset="0"/>
                <a:cs typeface="Times New Roman" pitchFamily="18" charset="0"/>
              </a:rPr>
              <a:t>Human Resources</a:t>
            </a:r>
          </a:p>
          <a:p>
            <a:pPr marL="1117854" lvl="2" indent="-514350">
              <a:buFont typeface="Wingdings" pitchFamily="2" charset="2"/>
              <a:buChar char="§"/>
            </a:pPr>
            <a:r>
              <a:rPr lang="en-US" dirty="0" smtClean="0">
                <a:latin typeface="Times New Roman" pitchFamily="18" charset="0"/>
                <a:cs typeface="Times New Roman" pitchFamily="18" charset="0"/>
              </a:rPr>
              <a:t>Financial Management</a:t>
            </a:r>
          </a:p>
          <a:p>
            <a:pPr marL="1117854" lvl="2" indent="-514350">
              <a:buFont typeface="Wingdings" pitchFamily="2" charset="2"/>
              <a:buChar char="§"/>
            </a:pPr>
            <a:r>
              <a:rPr lang="en-US" dirty="0" smtClean="0">
                <a:latin typeface="Times New Roman" pitchFamily="18" charset="0"/>
                <a:cs typeface="Times New Roman" pitchFamily="18" charset="0"/>
              </a:rPr>
              <a:t>IT/Data management</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24</a:t>
            </a:fld>
            <a:endParaRPr lang="en-US"/>
          </a:p>
        </p:txBody>
      </p:sp>
      <p:sp>
        <p:nvSpPr>
          <p:cNvPr id="4" name="Title 3"/>
          <p:cNvSpPr>
            <a:spLocks noGrp="1"/>
          </p:cNvSpPr>
          <p:nvPr>
            <p:ph type="title"/>
          </p:nvPr>
        </p:nvSpPr>
        <p:spPr>
          <a:xfrm>
            <a:off x="1371600" y="228600"/>
            <a:ext cx="7315200" cy="1189038"/>
          </a:xfrm>
        </p:spPr>
        <p:txBody>
          <a:bodyPr>
            <a:normAutofit fontScale="90000"/>
          </a:bodyPr>
          <a:lstStyle/>
          <a:p>
            <a:pPr algn="ctr"/>
            <a:r>
              <a:rPr lang="en-US" dirty="0" smtClean="0">
                <a:effectLst/>
                <a:latin typeface="Times New Roman" pitchFamily="18" charset="0"/>
                <a:cs typeface="Times New Roman" pitchFamily="18" charset="0"/>
              </a:rPr>
              <a:t>Two Major Critical Strategic Priority Issues</a:t>
            </a:r>
            <a:endParaRPr lang="en-US" dirty="0">
              <a:effectLst/>
              <a:latin typeface="Times New Roman" pitchFamily="18" charset="0"/>
              <a:cs typeface="Times New Roman" pitchFamily="18" charset="0"/>
            </a:endParaRPr>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28600"/>
            <a:ext cx="1066800" cy="998538"/>
          </a:xfrm>
          <a:prstGeom prst="rect">
            <a:avLst/>
          </a:prstGeom>
          <a:noFill/>
          <a:ln w="9525">
            <a:noFill/>
            <a:miter lim="800000"/>
            <a:headEnd/>
            <a:tailEnd/>
          </a:ln>
        </p:spPr>
      </p:pic>
    </p:spTree>
    <p:extLst>
      <p:ext uri="{BB962C8B-B14F-4D97-AF65-F5344CB8AC3E}">
        <p14:creationId xmlns:p14="http://schemas.microsoft.com/office/powerpoint/2010/main" val="705541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25963"/>
          </a:xfrm>
        </p:spPr>
        <p:txBody>
          <a:bodyPr/>
          <a:lstStyle/>
          <a:p>
            <a:pPr marL="624078" indent="-514350">
              <a:buFont typeface="+mj-lt"/>
              <a:buAutoNum type="arabicParenR"/>
            </a:pPr>
            <a:r>
              <a:rPr lang="en-US" dirty="0" smtClean="0">
                <a:latin typeface="Times New Roman" pitchFamily="18" charset="0"/>
                <a:cs typeface="Times New Roman" pitchFamily="18" charset="0"/>
              </a:rPr>
              <a:t>Program Planning, Policy and Operations:</a:t>
            </a:r>
          </a:p>
          <a:p>
            <a:pPr marL="880110" lvl="1" indent="-514350">
              <a:buFont typeface="Wingdings" pitchFamily="2" charset="2"/>
              <a:buChar char="§"/>
            </a:pPr>
            <a:r>
              <a:rPr lang="en-US" dirty="0" smtClean="0">
                <a:latin typeface="Times New Roman" pitchFamily="18" charset="0"/>
                <a:cs typeface="Times New Roman" pitchFamily="18" charset="0"/>
              </a:rPr>
              <a:t>Program development</a:t>
            </a:r>
          </a:p>
          <a:p>
            <a:pPr marL="880110" lvl="1" indent="-514350">
              <a:buFont typeface="Wingdings" pitchFamily="2" charset="2"/>
              <a:buChar char="§"/>
            </a:pPr>
            <a:r>
              <a:rPr lang="en-US" dirty="0" smtClean="0">
                <a:latin typeface="Times New Roman" pitchFamily="18" charset="0"/>
                <a:cs typeface="Times New Roman" pitchFamily="18" charset="0"/>
              </a:rPr>
              <a:t>Services delivery coordination</a:t>
            </a:r>
          </a:p>
          <a:p>
            <a:pPr marL="880110" lvl="1" indent="-514350">
              <a:buFont typeface="Wingdings" pitchFamily="2" charset="2"/>
              <a:buChar char="§"/>
            </a:pPr>
            <a:r>
              <a:rPr lang="en-US" dirty="0" smtClean="0">
                <a:latin typeface="Times New Roman" pitchFamily="18" charset="0"/>
                <a:cs typeface="Times New Roman" pitchFamily="18" charset="0"/>
              </a:rPr>
              <a:t>Services integration</a:t>
            </a:r>
          </a:p>
          <a:p>
            <a:pPr marL="880110" lvl="1" indent="-514350">
              <a:buFont typeface="Wingdings" pitchFamily="2" charset="2"/>
              <a:buChar char="§"/>
            </a:pPr>
            <a:r>
              <a:rPr lang="en-US" dirty="0" smtClean="0">
                <a:latin typeface="Times New Roman" pitchFamily="18" charset="0"/>
                <a:cs typeface="Times New Roman" pitchFamily="18" charset="0"/>
              </a:rPr>
              <a:t>Quality improvement</a:t>
            </a:r>
          </a:p>
          <a:p>
            <a:pPr marL="880110" lvl="1" indent="-514350">
              <a:buFont typeface="Wingdings" pitchFamily="2" charset="2"/>
              <a:buChar char="§"/>
            </a:pPr>
            <a:r>
              <a:rPr lang="en-US" dirty="0" smtClean="0">
                <a:latin typeface="Times New Roman" pitchFamily="18" charset="0"/>
                <a:cs typeface="Times New Roman" pitchFamily="18" charset="0"/>
              </a:rPr>
              <a:t>Alignment of programs and policy for administrative and program operations</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25</a:t>
            </a:fld>
            <a:endParaRPr lang="en-US"/>
          </a:p>
        </p:txBody>
      </p:sp>
      <p:sp>
        <p:nvSpPr>
          <p:cNvPr id="4" name="Title 3"/>
          <p:cNvSpPr>
            <a:spLocks noGrp="1"/>
          </p:cNvSpPr>
          <p:nvPr>
            <p:ph type="title"/>
          </p:nvPr>
        </p:nvSpPr>
        <p:spPr>
          <a:xfrm>
            <a:off x="1371600" y="228600"/>
            <a:ext cx="7315200" cy="1189038"/>
          </a:xfrm>
        </p:spPr>
        <p:txBody>
          <a:bodyPr>
            <a:normAutofit fontScale="90000"/>
          </a:bodyPr>
          <a:lstStyle/>
          <a:p>
            <a:pPr algn="ctr"/>
            <a:r>
              <a:rPr lang="en-US" dirty="0" smtClean="0">
                <a:effectLst/>
                <a:latin typeface="Times New Roman" pitchFamily="18" charset="0"/>
                <a:cs typeface="Times New Roman" pitchFamily="18" charset="0"/>
              </a:rPr>
              <a:t>Two Major Critical Strategic Priority Issues</a:t>
            </a:r>
            <a:endParaRPr lang="en-US" dirty="0">
              <a:effectLst/>
              <a:latin typeface="Times New Roman" pitchFamily="18" charset="0"/>
              <a:cs typeface="Times New Roman" pitchFamily="18" charset="0"/>
            </a:endParaRPr>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28600"/>
            <a:ext cx="1066800" cy="998538"/>
          </a:xfrm>
          <a:prstGeom prst="rect">
            <a:avLst/>
          </a:prstGeom>
          <a:noFill/>
          <a:ln w="9525">
            <a:noFill/>
            <a:miter lim="800000"/>
            <a:headEnd/>
            <a:tailEnd/>
          </a:ln>
        </p:spPr>
      </p:pic>
    </p:spTree>
    <p:extLst>
      <p:ext uri="{BB962C8B-B14F-4D97-AF65-F5344CB8AC3E}">
        <p14:creationId xmlns:p14="http://schemas.microsoft.com/office/powerpoint/2010/main" val="3177609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a:p>
          <a:p>
            <a:pPr marL="109728" indent="0" algn="ctr">
              <a:buNone/>
            </a:pPr>
            <a:r>
              <a:rPr lang="en-US" dirty="0" smtClean="0"/>
              <a:t>These are currently still in </a:t>
            </a:r>
            <a:r>
              <a:rPr lang="en-US" i="1" dirty="0" smtClean="0"/>
              <a:t>draft form </a:t>
            </a:r>
            <a:r>
              <a:rPr lang="en-US" dirty="0" smtClean="0"/>
              <a:t>and include the following areas:</a:t>
            </a:r>
            <a:endParaRPr lang="en-US" dirty="0"/>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26</a:t>
            </a:fld>
            <a:endParaRPr lang="en-US"/>
          </a:p>
        </p:txBody>
      </p:sp>
      <p:sp>
        <p:nvSpPr>
          <p:cNvPr id="4" name="Title 3"/>
          <p:cNvSpPr>
            <a:spLocks noGrp="1"/>
          </p:cNvSpPr>
          <p:nvPr>
            <p:ph type="title"/>
          </p:nvPr>
        </p:nvSpPr>
        <p:spPr/>
        <p:txBody>
          <a:bodyPr>
            <a:normAutofit fontScale="90000"/>
          </a:bodyPr>
          <a:lstStyle/>
          <a:p>
            <a:pPr algn="ctr"/>
            <a:r>
              <a:rPr lang="en-US" dirty="0" smtClean="0"/>
              <a:t>T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FIVE YEAR</a:t>
            </a:r>
            <a:br>
              <a:rPr lang="en-US" dirty="0" smtClean="0"/>
            </a:br>
            <a:r>
              <a:rPr lang="en-US" dirty="0" smtClean="0"/>
              <a:t> INFRASTRUCTURE IMPROVEMENT PLANS</a:t>
            </a:r>
            <a:endParaRPr lang="en-US" dirty="0"/>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28600"/>
            <a:ext cx="1066800" cy="998538"/>
          </a:xfrm>
          <a:prstGeom prst="rect">
            <a:avLst/>
          </a:prstGeom>
          <a:noFill/>
          <a:ln w="9525">
            <a:noFill/>
            <a:miter lim="800000"/>
            <a:headEnd/>
            <a:tailEnd/>
          </a:ln>
        </p:spPr>
      </p:pic>
    </p:spTree>
    <p:extLst>
      <p:ext uri="{BB962C8B-B14F-4D97-AF65-F5344CB8AC3E}">
        <p14:creationId xmlns:p14="http://schemas.microsoft.com/office/powerpoint/2010/main" val="2933863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b="1" dirty="0" smtClean="0"/>
              <a:t>Addresses </a:t>
            </a:r>
            <a:r>
              <a:rPr lang="en-US" b="1" dirty="0"/>
              <a:t>the overall organizational structure for the transition</a:t>
            </a:r>
            <a:endParaRPr lang="en-US" dirty="0"/>
          </a:p>
          <a:p>
            <a:pPr lvl="0"/>
            <a:r>
              <a:rPr lang="en-US" b="1" dirty="0"/>
              <a:t>Creates a transition task force</a:t>
            </a:r>
            <a:endParaRPr lang="en-US" dirty="0"/>
          </a:p>
          <a:p>
            <a:pPr lvl="0"/>
            <a:r>
              <a:rPr lang="en-US" b="1" dirty="0"/>
              <a:t>Identifies key areas ( HR, Finance, IT, Data, etc.) requiring an assessment,  and the development and implementation of transition plans in each of these identified areas</a:t>
            </a:r>
            <a:endParaRPr lang="en-US" dirty="0"/>
          </a:p>
          <a:p>
            <a:pPr lvl="0"/>
            <a:r>
              <a:rPr lang="en-US" b="1" dirty="0"/>
              <a:t>Calls for public hearings on the concept and transition efforts</a:t>
            </a:r>
            <a:endParaRPr lang="en-US" dirty="0"/>
          </a:p>
          <a:p>
            <a:endParaRPr lang="en-US" dirty="0"/>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27</a:t>
            </a:fld>
            <a:endParaRPr lang="en-US"/>
          </a:p>
        </p:txBody>
      </p:sp>
      <p:sp>
        <p:nvSpPr>
          <p:cNvPr id="4" name="Title 3"/>
          <p:cNvSpPr>
            <a:spLocks noGrp="1"/>
          </p:cNvSpPr>
          <p:nvPr>
            <p:ph type="title"/>
          </p:nvPr>
        </p:nvSpPr>
        <p:spPr/>
        <p:txBody>
          <a:bodyPr>
            <a:normAutofit fontScale="90000"/>
          </a:bodyPr>
          <a:lstStyle/>
          <a:p>
            <a:pPr algn="ctr"/>
            <a:r>
              <a:rPr lang="en-US" u="sng" dirty="0" smtClean="0"/>
              <a:t/>
            </a:r>
            <a:br>
              <a:rPr lang="en-US" u="sng" dirty="0" smtClean="0"/>
            </a:br>
            <a:r>
              <a:rPr lang="en-US" u="sng" dirty="0"/>
              <a:t/>
            </a:r>
            <a:br>
              <a:rPr lang="en-US" u="sng" dirty="0"/>
            </a:br>
            <a:r>
              <a:rPr lang="en-US" u="sng" dirty="0" smtClean="0"/>
              <a:t/>
            </a:r>
            <a:br>
              <a:rPr lang="en-US" u="sng" dirty="0" smtClean="0"/>
            </a:br>
            <a:r>
              <a:rPr lang="en-US" u="sng" dirty="0" smtClean="0"/>
              <a:t>ORGANIZATION </a:t>
            </a:r>
            <a:r>
              <a:rPr lang="en-US" u="sng" dirty="0"/>
              <a:t>&amp; </a:t>
            </a:r>
            <a:r>
              <a:rPr lang="en-US" u="sng" dirty="0" smtClean="0"/>
              <a:t>PLANNING</a:t>
            </a:r>
            <a:br>
              <a:rPr lang="en-US" u="sng" dirty="0" smtClean="0"/>
            </a:br>
            <a:r>
              <a:rPr lang="en-US" dirty="0"/>
              <a:t/>
            </a:r>
            <a:br>
              <a:rPr lang="en-US" dirty="0"/>
            </a:br>
            <a:endParaRPr lang="en-US" dirty="0"/>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28600"/>
            <a:ext cx="1066800" cy="998538"/>
          </a:xfrm>
          <a:prstGeom prst="rect">
            <a:avLst/>
          </a:prstGeom>
          <a:noFill/>
          <a:ln w="9525">
            <a:noFill/>
            <a:miter lim="800000"/>
            <a:headEnd/>
            <a:tailEnd/>
          </a:ln>
        </p:spPr>
      </p:pic>
    </p:spTree>
    <p:extLst>
      <p:ext uri="{BB962C8B-B14F-4D97-AF65-F5344CB8AC3E}">
        <p14:creationId xmlns:p14="http://schemas.microsoft.com/office/powerpoint/2010/main" val="28238370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b="1" dirty="0" smtClean="0"/>
              <a:t>Addresses </a:t>
            </a:r>
            <a:r>
              <a:rPr lang="en-US" b="1" dirty="0"/>
              <a:t>the passage of enabling legislation for a </a:t>
            </a:r>
            <a:r>
              <a:rPr lang="en-US" b="1" dirty="0" smtClean="0"/>
              <a:t>NNDOH</a:t>
            </a:r>
          </a:p>
          <a:p>
            <a:pPr marL="109728" lvl="0" indent="0">
              <a:buNone/>
            </a:pPr>
            <a:endParaRPr lang="en-US" dirty="0"/>
          </a:p>
          <a:p>
            <a:pPr lvl="0"/>
            <a:r>
              <a:rPr lang="en-US" b="1" dirty="0"/>
              <a:t>Addresses the development of key policies, rules, regulations, and needed enforcement codes for an effective NNDOH entity.</a:t>
            </a:r>
            <a:endParaRPr lang="en-US" dirty="0"/>
          </a:p>
          <a:p>
            <a:endParaRPr lang="en-US" dirty="0"/>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28</a:t>
            </a:fld>
            <a:endParaRPr lang="en-US"/>
          </a:p>
        </p:txBody>
      </p:sp>
      <p:sp>
        <p:nvSpPr>
          <p:cNvPr id="4" name="Title 3"/>
          <p:cNvSpPr>
            <a:spLocks noGrp="1"/>
          </p:cNvSpPr>
          <p:nvPr>
            <p:ph type="title"/>
          </p:nvPr>
        </p:nvSpPr>
        <p:spPr/>
        <p:txBody>
          <a:bodyPr>
            <a:normAutofit fontScale="90000"/>
          </a:bodyPr>
          <a:lstStyle/>
          <a:p>
            <a:pPr algn="ctr"/>
            <a:r>
              <a:rPr lang="en-US" u="sng" dirty="0"/>
              <a:t>LEGISLATION &amp; POLICY</a:t>
            </a:r>
            <a:r>
              <a:rPr lang="en-US" dirty="0"/>
              <a:t/>
            </a:r>
            <a:br>
              <a:rPr lang="en-US" dirty="0"/>
            </a:br>
            <a:endParaRPr lang="en-US" dirty="0"/>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41300"/>
            <a:ext cx="1066800" cy="998538"/>
          </a:xfrm>
          <a:prstGeom prst="rect">
            <a:avLst/>
          </a:prstGeom>
          <a:noFill/>
          <a:ln w="9525">
            <a:noFill/>
            <a:miter lim="800000"/>
            <a:headEnd/>
            <a:tailEnd/>
          </a:ln>
        </p:spPr>
      </p:pic>
    </p:spTree>
    <p:extLst>
      <p:ext uri="{BB962C8B-B14F-4D97-AF65-F5344CB8AC3E}">
        <p14:creationId xmlns:p14="http://schemas.microsoft.com/office/powerpoint/2010/main" val="3529815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endParaRPr lang="en-US" b="1" dirty="0" smtClean="0"/>
          </a:p>
          <a:p>
            <a:pPr lvl="0"/>
            <a:endParaRPr lang="en-US" b="1" dirty="0"/>
          </a:p>
          <a:p>
            <a:pPr lvl="0"/>
            <a:endParaRPr lang="en-US" b="1" dirty="0" smtClean="0"/>
          </a:p>
          <a:p>
            <a:pPr lvl="0"/>
            <a:endParaRPr lang="en-US" b="1" dirty="0" smtClean="0"/>
          </a:p>
          <a:p>
            <a:pPr lvl="0"/>
            <a:r>
              <a:rPr lang="en-US" b="1" dirty="0" smtClean="0"/>
              <a:t>Addresses </a:t>
            </a:r>
            <a:r>
              <a:rPr lang="en-US" b="1" dirty="0"/>
              <a:t>the development of a Human Resources Transition </a:t>
            </a:r>
            <a:r>
              <a:rPr lang="en-US" b="1" dirty="0" smtClean="0"/>
              <a:t>Plan</a:t>
            </a:r>
          </a:p>
          <a:p>
            <a:pPr marL="109728" lvl="0" indent="0">
              <a:buNone/>
            </a:pPr>
            <a:endParaRPr lang="en-US" dirty="0"/>
          </a:p>
          <a:p>
            <a:pPr lvl="0"/>
            <a:r>
              <a:rPr lang="en-US" b="1" dirty="0"/>
              <a:t>Addresses recruitment and retention issues including the development of a health careers initiative</a:t>
            </a:r>
            <a:endParaRPr lang="en-US" dirty="0"/>
          </a:p>
          <a:p>
            <a:pPr marL="109728" indent="0">
              <a:buNone/>
            </a:pPr>
            <a:r>
              <a:rPr lang="en-US" b="1" dirty="0"/>
              <a:t> </a:t>
            </a:r>
            <a:endParaRPr lang="en-US" dirty="0"/>
          </a:p>
          <a:p>
            <a:endParaRPr lang="en-US" dirty="0"/>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29</a:t>
            </a:fld>
            <a:endParaRPr lang="en-US"/>
          </a:p>
        </p:txBody>
      </p:sp>
      <p:sp>
        <p:nvSpPr>
          <p:cNvPr id="4" name="Title 3"/>
          <p:cNvSpPr>
            <a:spLocks noGrp="1"/>
          </p:cNvSpPr>
          <p:nvPr>
            <p:ph type="title"/>
          </p:nvPr>
        </p:nvSpPr>
        <p:spPr>
          <a:xfrm>
            <a:off x="762000" y="1447800"/>
            <a:ext cx="8229600" cy="1143000"/>
          </a:xfrm>
        </p:spPr>
        <p:txBody>
          <a:bodyPr>
            <a:normAutofit fontScale="90000"/>
          </a:bodyPr>
          <a:lstStyle/>
          <a:p>
            <a:pPr algn="ctr"/>
            <a:r>
              <a:rPr lang="en-US" u="sng" dirty="0"/>
              <a:t>ADMINISTRATION &amp; MANAGEMENT</a:t>
            </a:r>
            <a:r>
              <a:rPr lang="en-US" dirty="0"/>
              <a:t/>
            </a:r>
            <a:br>
              <a:rPr lang="en-US" dirty="0"/>
            </a:br>
            <a:r>
              <a:rPr lang="en-US" u="sng" dirty="0" smtClean="0"/>
              <a:t/>
            </a:r>
            <a:br>
              <a:rPr lang="en-US" u="sng" dirty="0" smtClean="0"/>
            </a:br>
            <a:r>
              <a:rPr lang="en-US" u="sng" dirty="0"/>
              <a:t>HUMAN </a:t>
            </a:r>
            <a:r>
              <a:rPr lang="en-US" u="sng" dirty="0" smtClean="0"/>
              <a:t>RESOURCES</a:t>
            </a:r>
            <a:endParaRPr lang="en-US" dirty="0"/>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41300"/>
            <a:ext cx="1066800" cy="998538"/>
          </a:xfrm>
          <a:prstGeom prst="rect">
            <a:avLst/>
          </a:prstGeom>
          <a:noFill/>
          <a:ln w="9525">
            <a:noFill/>
            <a:miter lim="800000"/>
            <a:headEnd/>
            <a:tailEnd/>
          </a:ln>
        </p:spPr>
      </p:pic>
    </p:spTree>
    <p:extLst>
      <p:ext uri="{BB962C8B-B14F-4D97-AF65-F5344CB8AC3E}">
        <p14:creationId xmlns:p14="http://schemas.microsoft.com/office/powerpoint/2010/main" val="1820962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48072"/>
          </a:xfrm>
        </p:spPr>
        <p:txBody>
          <a:bodyPr>
            <a:normAutofit/>
          </a:bodyPr>
          <a:lstStyle/>
          <a:p>
            <a:r>
              <a:rPr lang="en-US" dirty="0" smtClean="0">
                <a:latin typeface="Times New Roman" pitchFamily="18" charset="0"/>
                <a:cs typeface="Times New Roman" pitchFamily="18" charset="0"/>
              </a:rPr>
              <a:t>The largest federally recognized land based Indian tribe in the United States.</a:t>
            </a:r>
          </a:p>
          <a:p>
            <a:r>
              <a:rPr lang="en-US" dirty="0" smtClean="0">
                <a:latin typeface="Times New Roman" pitchFamily="18" charset="0"/>
                <a:cs typeface="Times New Roman" pitchFamily="18" charset="0"/>
              </a:rPr>
              <a:t>The total estimated Navajo population is over 300,000. </a:t>
            </a:r>
          </a:p>
          <a:p>
            <a:r>
              <a:rPr lang="en-US" dirty="0" smtClean="0">
                <a:latin typeface="Times New Roman" pitchFamily="18" charset="0"/>
                <a:cs typeface="Times New Roman" pitchFamily="18" charset="0"/>
              </a:rPr>
              <a:t>It extends into three States (AZ, NM, Utah) and thus three U.S. Department of Health and Human Services’ Regions including Region VI, Region VIII and Region IX.</a:t>
            </a:r>
          </a:p>
          <a:p>
            <a:r>
              <a:rPr lang="en-US" dirty="0" smtClean="0">
                <a:latin typeface="Times New Roman" pitchFamily="18" charset="0"/>
                <a:cs typeface="Times New Roman" pitchFamily="18" charset="0"/>
              </a:rPr>
              <a:t>Land base of nearly 27,000 square miles.</a:t>
            </a:r>
          </a:p>
          <a:p>
            <a:r>
              <a:rPr lang="en-US" dirty="0" smtClean="0">
                <a:latin typeface="Times New Roman" pitchFamily="18" charset="0"/>
                <a:cs typeface="Times New Roman" pitchFamily="18" charset="0"/>
              </a:rPr>
              <a:t>Organized into 110 local governments referred to as Chapters.</a:t>
            </a:r>
          </a:p>
          <a:p>
            <a:endParaRPr lang="en-US" dirty="0" smtClean="0"/>
          </a:p>
          <a:p>
            <a:endParaRPr lang="en-US" dirty="0"/>
          </a:p>
          <a:p>
            <a:endParaRPr lang="en-US" dirty="0"/>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3</a:t>
            </a:fld>
            <a:endParaRPr lang="en-US"/>
          </a:p>
        </p:txBody>
      </p:sp>
      <p:sp>
        <p:nvSpPr>
          <p:cNvPr id="4" name="Title 3"/>
          <p:cNvSpPr>
            <a:spLocks noGrp="1"/>
          </p:cNvSpPr>
          <p:nvPr>
            <p:ph type="title"/>
          </p:nvPr>
        </p:nvSpPr>
        <p:spPr>
          <a:xfrm>
            <a:off x="1371600" y="228600"/>
            <a:ext cx="7315200" cy="1189038"/>
          </a:xfrm>
        </p:spPr>
        <p:txBody>
          <a:bodyPr/>
          <a:lstStyle/>
          <a:p>
            <a:pPr algn="ctr"/>
            <a:r>
              <a:rPr lang="en-US" dirty="0" smtClean="0">
                <a:solidFill>
                  <a:schemeClr val="tx1"/>
                </a:solidFill>
                <a:effectLst/>
                <a:latin typeface="Times New Roman" pitchFamily="18" charset="0"/>
                <a:cs typeface="Times New Roman" pitchFamily="18" charset="0"/>
              </a:rPr>
              <a:t>The Navajo Nation</a:t>
            </a:r>
            <a:endParaRPr lang="en-US" dirty="0">
              <a:solidFill>
                <a:schemeClr val="tx1"/>
              </a:solidFill>
              <a:effectLst/>
              <a:latin typeface="Times New Roman" pitchFamily="18" charset="0"/>
              <a:cs typeface="Times New Roman" pitchFamily="18" charset="0"/>
            </a:endParaRPr>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28600"/>
            <a:ext cx="1066800" cy="998538"/>
          </a:xfrm>
          <a:prstGeom prst="rect">
            <a:avLst/>
          </a:prstGeom>
          <a:noFill/>
          <a:ln w="9525">
            <a:noFill/>
            <a:miter lim="800000"/>
            <a:headEnd/>
            <a:tailEnd/>
          </a:ln>
        </p:spPr>
      </p:pic>
    </p:spTree>
    <p:extLst>
      <p:ext uri="{BB962C8B-B14F-4D97-AF65-F5344CB8AC3E}">
        <p14:creationId xmlns:p14="http://schemas.microsoft.com/office/powerpoint/2010/main" val="3759130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Font typeface="Wingdings" pitchFamily="2" charset="2"/>
              <a:buChar char="Ø"/>
            </a:pPr>
            <a:endParaRPr lang="en-US" dirty="0" smtClean="0"/>
          </a:p>
          <a:p>
            <a:pPr algn="ctr">
              <a:buFont typeface="Wingdings" pitchFamily="2" charset="2"/>
              <a:buChar char="Ø"/>
            </a:pPr>
            <a:r>
              <a:rPr lang="en-US" dirty="0" smtClean="0"/>
              <a:t>Develop </a:t>
            </a:r>
            <a:r>
              <a:rPr lang="en-US" dirty="0"/>
              <a:t>a Chief Finance Officer </a:t>
            </a:r>
            <a:r>
              <a:rPr lang="en-US" dirty="0" smtClean="0"/>
              <a:t>position</a:t>
            </a:r>
          </a:p>
          <a:p>
            <a:pPr algn="ctr">
              <a:buFont typeface="Wingdings" pitchFamily="2" charset="2"/>
              <a:buChar char="Ø"/>
            </a:pPr>
            <a:endParaRPr lang="en-US" dirty="0" smtClean="0"/>
          </a:p>
          <a:p>
            <a:pPr algn="ctr">
              <a:buFont typeface="Wingdings" pitchFamily="2" charset="2"/>
              <a:buChar char="Ø"/>
            </a:pPr>
            <a:r>
              <a:rPr lang="en-US" dirty="0"/>
              <a:t>Develop a DOH Business Office</a:t>
            </a:r>
          </a:p>
          <a:p>
            <a:pPr marL="109728" indent="0" algn="ctr">
              <a:buNone/>
            </a:pPr>
            <a:endParaRPr lang="en-US" dirty="0" smtClean="0"/>
          </a:p>
          <a:p>
            <a:pPr algn="ctr">
              <a:buFont typeface="Wingdings" pitchFamily="2" charset="2"/>
              <a:buChar char="Ø"/>
            </a:pPr>
            <a:r>
              <a:rPr lang="en-US" dirty="0" smtClean="0"/>
              <a:t>Develop </a:t>
            </a:r>
            <a:r>
              <a:rPr lang="en-US" dirty="0"/>
              <a:t>and implement plans to increase revenues to </a:t>
            </a:r>
            <a:r>
              <a:rPr lang="en-US" dirty="0" smtClean="0"/>
              <a:t>NNDOH</a:t>
            </a:r>
          </a:p>
          <a:p>
            <a:pPr algn="ctr">
              <a:buFont typeface="Wingdings" pitchFamily="2" charset="2"/>
              <a:buChar char="Ø"/>
            </a:pPr>
            <a:endParaRPr lang="en-US" dirty="0"/>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30</a:t>
            </a:fld>
            <a:endParaRPr lang="en-US"/>
          </a:p>
        </p:txBody>
      </p:sp>
      <p:sp>
        <p:nvSpPr>
          <p:cNvPr id="4" name="Title 3"/>
          <p:cNvSpPr>
            <a:spLocks noGrp="1"/>
          </p:cNvSpPr>
          <p:nvPr>
            <p:ph type="title"/>
          </p:nvPr>
        </p:nvSpPr>
        <p:spPr/>
        <p:txBody>
          <a:bodyPr>
            <a:normAutofit fontScale="90000"/>
          </a:bodyPr>
          <a:lstStyle/>
          <a:p>
            <a:pPr algn="ctr"/>
            <a:r>
              <a:rPr lang="en-US" dirty="0">
                <a:effectLst/>
              </a:rPr>
              <a:t/>
            </a:r>
            <a:br>
              <a:rPr lang="en-US" dirty="0">
                <a:effectLst/>
              </a:rPr>
            </a:br>
            <a:r>
              <a:rPr lang="en-US" dirty="0">
                <a:effectLst/>
              </a:rPr>
              <a:t> </a:t>
            </a:r>
            <a:r>
              <a:rPr lang="en-US" u="sng" dirty="0"/>
              <a:t>FINANCE</a:t>
            </a:r>
            <a:br>
              <a:rPr lang="en-US" u="sng" dirty="0"/>
            </a:br>
            <a:r>
              <a:rPr lang="en-US" dirty="0">
                <a:effectLst/>
              </a:rPr>
              <a:t/>
            </a:r>
            <a:br>
              <a:rPr lang="en-US" dirty="0">
                <a:effectLst/>
              </a:rPr>
            </a:br>
            <a:endParaRPr lang="en-US" dirty="0"/>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41300"/>
            <a:ext cx="1066800" cy="998538"/>
          </a:xfrm>
          <a:prstGeom prst="rect">
            <a:avLst/>
          </a:prstGeom>
          <a:noFill/>
          <a:ln w="9525">
            <a:noFill/>
            <a:miter lim="800000"/>
            <a:headEnd/>
            <a:tailEnd/>
          </a:ln>
        </p:spPr>
      </p:pic>
    </p:spTree>
    <p:extLst>
      <p:ext uri="{BB962C8B-B14F-4D97-AF65-F5344CB8AC3E}">
        <p14:creationId xmlns:p14="http://schemas.microsoft.com/office/powerpoint/2010/main" val="8571536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US" dirty="0" smtClean="0"/>
              <a:t>Conduct </a:t>
            </a:r>
            <a:r>
              <a:rPr lang="en-US" dirty="0"/>
              <a:t>an assessment of needs in this </a:t>
            </a:r>
            <a:r>
              <a:rPr lang="en-US" dirty="0" smtClean="0"/>
              <a:t>area</a:t>
            </a:r>
          </a:p>
          <a:p>
            <a:pPr>
              <a:buFont typeface="Wingdings" pitchFamily="2" charset="2"/>
              <a:buChar char="Ø"/>
            </a:pPr>
            <a:endParaRPr lang="en-US" dirty="0" smtClean="0"/>
          </a:p>
          <a:p>
            <a:pPr>
              <a:buFont typeface="Wingdings" pitchFamily="2" charset="2"/>
              <a:buChar char="Ø"/>
            </a:pPr>
            <a:r>
              <a:rPr lang="en-US" dirty="0" smtClean="0"/>
              <a:t>Develop </a:t>
            </a:r>
            <a:r>
              <a:rPr lang="en-US" dirty="0"/>
              <a:t>and implement a Division wide MIS </a:t>
            </a:r>
            <a:r>
              <a:rPr lang="en-US" dirty="0" smtClean="0"/>
              <a:t>Plan</a:t>
            </a:r>
          </a:p>
          <a:p>
            <a:pPr>
              <a:buFont typeface="Wingdings" pitchFamily="2" charset="2"/>
              <a:buChar char="Ø"/>
            </a:pPr>
            <a:endParaRPr lang="en-US" dirty="0" smtClean="0"/>
          </a:p>
          <a:p>
            <a:pPr>
              <a:buFont typeface="Wingdings" pitchFamily="2" charset="2"/>
              <a:buChar char="Ø"/>
            </a:pPr>
            <a:r>
              <a:rPr lang="en-US" dirty="0" smtClean="0"/>
              <a:t>Provide </a:t>
            </a:r>
            <a:r>
              <a:rPr lang="en-US" dirty="0"/>
              <a:t>Division wide training in IT areas to Division staff</a:t>
            </a:r>
            <a:br>
              <a:rPr lang="en-US" dirty="0"/>
            </a:br>
            <a:r>
              <a:rPr lang="en-US" dirty="0"/>
              <a:t> </a:t>
            </a:r>
            <a:br>
              <a:rPr lang="en-US" dirty="0"/>
            </a:br>
            <a:endParaRPr lang="en-US" dirty="0"/>
          </a:p>
          <a:p>
            <a:endParaRPr lang="en-US" dirty="0"/>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31</a:t>
            </a:fld>
            <a:endParaRPr lang="en-US"/>
          </a:p>
        </p:txBody>
      </p:sp>
      <p:sp>
        <p:nvSpPr>
          <p:cNvPr id="4" name="Title 3"/>
          <p:cNvSpPr>
            <a:spLocks noGrp="1"/>
          </p:cNvSpPr>
          <p:nvPr>
            <p:ph type="title"/>
          </p:nvPr>
        </p:nvSpPr>
        <p:spPr/>
        <p:txBody>
          <a:bodyPr>
            <a:normAutofit/>
          </a:bodyPr>
          <a:lstStyle/>
          <a:p>
            <a:pPr algn="ctr"/>
            <a:r>
              <a:rPr lang="en-US" u="sng" dirty="0"/>
              <a:t>IT/MIS</a:t>
            </a:r>
            <a:endParaRPr lang="en-US" dirty="0"/>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41300"/>
            <a:ext cx="1066800" cy="998538"/>
          </a:xfrm>
          <a:prstGeom prst="rect">
            <a:avLst/>
          </a:prstGeom>
          <a:noFill/>
          <a:ln w="9525">
            <a:noFill/>
            <a:miter lim="800000"/>
            <a:headEnd/>
            <a:tailEnd/>
          </a:ln>
        </p:spPr>
      </p:pic>
    </p:spTree>
    <p:extLst>
      <p:ext uri="{BB962C8B-B14F-4D97-AF65-F5344CB8AC3E}">
        <p14:creationId xmlns:p14="http://schemas.microsoft.com/office/powerpoint/2010/main" val="25797284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US" dirty="0"/>
          </a:p>
          <a:p>
            <a:pPr lvl="0"/>
            <a:r>
              <a:rPr lang="en-US" b="1" dirty="0"/>
              <a:t>Develop a Division wide Quality Control/Improvement Office/Program including an office to </a:t>
            </a:r>
            <a:r>
              <a:rPr lang="en-US" b="1" i="1" dirty="0"/>
              <a:t>regulate the licensure and certification of health care agencies and providers within the jurisdiction of the NN</a:t>
            </a:r>
            <a:endParaRPr lang="en-US" dirty="0"/>
          </a:p>
          <a:p>
            <a:pPr lvl="0"/>
            <a:r>
              <a:rPr lang="en-US" b="1" dirty="0"/>
              <a:t>Seek/obtain </a:t>
            </a:r>
            <a:r>
              <a:rPr lang="en-US" b="1" i="1" dirty="0"/>
              <a:t>Public Health Accreditation (PHAB)</a:t>
            </a:r>
            <a:r>
              <a:rPr lang="en-US" b="1" dirty="0"/>
              <a:t> status for the NNDOH</a:t>
            </a:r>
            <a:endParaRPr lang="en-US" dirty="0"/>
          </a:p>
          <a:p>
            <a:r>
              <a:rPr lang="en-US" b="1" dirty="0"/>
              <a:t>Create/establish an internal NNDOH performance management system</a:t>
            </a:r>
            <a:endParaRPr lang="en-US" dirty="0"/>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32</a:t>
            </a:fld>
            <a:endParaRPr lang="en-US"/>
          </a:p>
        </p:txBody>
      </p:sp>
      <p:sp>
        <p:nvSpPr>
          <p:cNvPr id="4" name="Title 3"/>
          <p:cNvSpPr>
            <a:spLocks noGrp="1"/>
          </p:cNvSpPr>
          <p:nvPr>
            <p:ph type="title"/>
          </p:nvPr>
        </p:nvSpPr>
        <p:spPr/>
        <p:txBody>
          <a:bodyPr>
            <a:normAutofit fontScale="90000"/>
          </a:bodyPr>
          <a:lstStyle/>
          <a:p>
            <a:pPr algn="ctr"/>
            <a:r>
              <a:rPr lang="en-US" u="sng" dirty="0" smtClean="0"/>
              <a:t/>
            </a:r>
            <a:br>
              <a:rPr lang="en-US" u="sng" dirty="0" smtClean="0"/>
            </a:br>
            <a:r>
              <a:rPr lang="en-US" u="sng" dirty="0" smtClean="0"/>
              <a:t>QUALITY CONTROL/ IMPROVEMENT</a:t>
            </a:r>
            <a:r>
              <a:rPr lang="en-US" dirty="0" smtClean="0"/>
              <a:t/>
            </a:r>
            <a:br>
              <a:rPr lang="en-US" dirty="0" smtClean="0"/>
            </a:br>
            <a:endParaRPr lang="en-US" dirty="0"/>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41300"/>
            <a:ext cx="1066800" cy="998538"/>
          </a:xfrm>
          <a:prstGeom prst="rect">
            <a:avLst/>
          </a:prstGeom>
          <a:noFill/>
          <a:ln w="9525">
            <a:noFill/>
            <a:miter lim="800000"/>
            <a:headEnd/>
            <a:tailEnd/>
          </a:ln>
        </p:spPr>
      </p:pic>
    </p:spTree>
    <p:extLst>
      <p:ext uri="{BB962C8B-B14F-4D97-AF65-F5344CB8AC3E}">
        <p14:creationId xmlns:p14="http://schemas.microsoft.com/office/powerpoint/2010/main" val="35544285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b="1" dirty="0"/>
              <a:t> </a:t>
            </a:r>
            <a:endParaRPr lang="en-US" dirty="0"/>
          </a:p>
          <a:p>
            <a:pPr lvl="0"/>
            <a:r>
              <a:rPr lang="en-US" b="1" dirty="0"/>
              <a:t>Conduct a comprehensive </a:t>
            </a:r>
            <a:r>
              <a:rPr lang="en-US" b="1" i="1" dirty="0"/>
              <a:t>community wide health assessment</a:t>
            </a:r>
            <a:r>
              <a:rPr lang="en-US" b="1" dirty="0"/>
              <a:t> to identify needs and service gaps</a:t>
            </a:r>
            <a:endParaRPr lang="en-US" dirty="0"/>
          </a:p>
          <a:p>
            <a:pPr lvl="0"/>
            <a:r>
              <a:rPr lang="en-US" b="1" dirty="0"/>
              <a:t>Develop/implement policies and procedures for program coordination to reduce duplication of services and/or for referrals</a:t>
            </a:r>
            <a:endParaRPr lang="en-US" dirty="0"/>
          </a:p>
          <a:p>
            <a:pPr lvl="0"/>
            <a:r>
              <a:rPr lang="en-US" b="1" dirty="0"/>
              <a:t>Implement </a:t>
            </a:r>
            <a:r>
              <a:rPr lang="en-US" b="1" i="1" dirty="0"/>
              <a:t>Emerging, Best, and promising practices</a:t>
            </a:r>
            <a:r>
              <a:rPr lang="en-US" b="1" dirty="0"/>
              <a:t> in the delivery of NNDOH services </a:t>
            </a:r>
            <a:endParaRPr lang="en-US" dirty="0"/>
          </a:p>
          <a:p>
            <a:endParaRPr lang="en-US" dirty="0"/>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33</a:t>
            </a:fld>
            <a:endParaRPr lang="en-US"/>
          </a:p>
        </p:txBody>
      </p:sp>
      <p:sp>
        <p:nvSpPr>
          <p:cNvPr id="4" name="Title 3"/>
          <p:cNvSpPr>
            <a:spLocks noGrp="1"/>
          </p:cNvSpPr>
          <p:nvPr>
            <p:ph type="title"/>
          </p:nvPr>
        </p:nvSpPr>
        <p:spPr/>
        <p:txBody>
          <a:bodyPr>
            <a:normAutofit fontScale="90000"/>
          </a:bodyPr>
          <a:lstStyle/>
          <a:p>
            <a:pPr algn="ctr"/>
            <a:r>
              <a:rPr lang="en-US" u="sng" dirty="0"/>
              <a:t>SERVICES</a:t>
            </a:r>
            <a:r>
              <a:rPr lang="en-US" dirty="0"/>
              <a:t/>
            </a:r>
            <a:br>
              <a:rPr lang="en-US" dirty="0"/>
            </a:br>
            <a:endParaRPr lang="en-US" dirty="0"/>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41300"/>
            <a:ext cx="1066800" cy="998538"/>
          </a:xfrm>
          <a:prstGeom prst="rect">
            <a:avLst/>
          </a:prstGeom>
          <a:noFill/>
          <a:ln w="9525">
            <a:noFill/>
            <a:miter lim="800000"/>
            <a:headEnd/>
            <a:tailEnd/>
          </a:ln>
        </p:spPr>
      </p:pic>
    </p:spTree>
    <p:extLst>
      <p:ext uri="{BB962C8B-B14F-4D97-AF65-F5344CB8AC3E}">
        <p14:creationId xmlns:p14="http://schemas.microsoft.com/office/powerpoint/2010/main" val="34064625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endParaRPr lang="en-US" b="1" dirty="0" smtClean="0"/>
          </a:p>
          <a:p>
            <a:pPr lvl="0"/>
            <a:endParaRPr lang="en-US" b="1" dirty="0"/>
          </a:p>
          <a:p>
            <a:pPr lvl="0"/>
            <a:r>
              <a:rPr lang="en-US" b="1" dirty="0" smtClean="0"/>
              <a:t>Establish </a:t>
            </a:r>
            <a:r>
              <a:rPr lang="en-US" b="1" dirty="0"/>
              <a:t>and operate a NN wide DATA Information and surveillance System/ </a:t>
            </a:r>
            <a:r>
              <a:rPr lang="en-US" b="1" dirty="0" smtClean="0"/>
              <a:t>center</a:t>
            </a:r>
          </a:p>
          <a:p>
            <a:pPr marL="109728" lvl="0" indent="0">
              <a:buNone/>
            </a:pPr>
            <a:r>
              <a:rPr lang="en-US" b="1" dirty="0" smtClean="0"/>
              <a:t> </a:t>
            </a:r>
            <a:endParaRPr lang="en-US" dirty="0"/>
          </a:p>
          <a:p>
            <a:pPr lvl="0"/>
            <a:r>
              <a:rPr lang="en-US" b="1" dirty="0"/>
              <a:t>Establish and operate a NN Health Research Center</a:t>
            </a:r>
            <a:endParaRPr lang="en-US" dirty="0"/>
          </a:p>
          <a:p>
            <a:pPr marL="109728" indent="0">
              <a:buNone/>
            </a:pPr>
            <a:r>
              <a:rPr lang="en-US" b="1" dirty="0"/>
              <a:t> </a:t>
            </a:r>
            <a:endParaRPr lang="en-US" dirty="0"/>
          </a:p>
          <a:p>
            <a:endParaRPr lang="en-US" dirty="0"/>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34</a:t>
            </a:fld>
            <a:endParaRPr lang="en-US"/>
          </a:p>
        </p:txBody>
      </p:sp>
      <p:sp>
        <p:nvSpPr>
          <p:cNvPr id="4" name="Title 3"/>
          <p:cNvSpPr>
            <a:spLocks noGrp="1"/>
          </p:cNvSpPr>
          <p:nvPr>
            <p:ph type="title"/>
          </p:nvPr>
        </p:nvSpPr>
        <p:spPr/>
        <p:txBody>
          <a:bodyPr>
            <a:normAutofit fontScale="90000"/>
          </a:bodyPr>
          <a:lstStyle/>
          <a:p>
            <a:pPr algn="ctr"/>
            <a:r>
              <a:rPr lang="en-US" u="sng" dirty="0" smtClean="0"/>
              <a:t/>
            </a:r>
            <a:br>
              <a:rPr lang="en-US" u="sng" dirty="0" smtClean="0"/>
            </a:br>
            <a:r>
              <a:rPr lang="en-US" u="sng" dirty="0"/>
              <a:t/>
            </a:r>
            <a:br>
              <a:rPr lang="en-US" u="sng" dirty="0"/>
            </a:br>
            <a:r>
              <a:rPr lang="en-US" u="sng" dirty="0" smtClean="0"/>
              <a:t>DATA</a:t>
            </a:r>
            <a:r>
              <a:rPr lang="en-US" dirty="0"/>
              <a:t/>
            </a:r>
            <a:br>
              <a:rPr lang="en-US" dirty="0"/>
            </a:br>
            <a:endParaRPr lang="en-US" dirty="0"/>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41300"/>
            <a:ext cx="1066800" cy="998538"/>
          </a:xfrm>
          <a:prstGeom prst="rect">
            <a:avLst/>
          </a:prstGeom>
          <a:noFill/>
          <a:ln w="9525">
            <a:noFill/>
            <a:miter lim="800000"/>
            <a:headEnd/>
            <a:tailEnd/>
          </a:ln>
        </p:spPr>
      </p:pic>
    </p:spTree>
    <p:extLst>
      <p:ext uri="{BB962C8B-B14F-4D97-AF65-F5344CB8AC3E}">
        <p14:creationId xmlns:p14="http://schemas.microsoft.com/office/powerpoint/2010/main" val="35781481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843272"/>
          </a:xfrm>
        </p:spPr>
        <p:txBody>
          <a:bodyPr>
            <a:normAutofit fontScale="92500" lnSpcReduction="20000"/>
          </a:bodyPr>
          <a:lstStyle/>
          <a:p>
            <a:r>
              <a:rPr lang="en-US" dirty="0">
                <a:latin typeface="Times New Roman" pitchFamily="18" charset="0"/>
                <a:cs typeface="Times New Roman" pitchFamily="18" charset="0"/>
              </a:rPr>
              <a:t>A huge “paradigm shift” needs to occur for all involved: existing staff, tribal legislators and leaders, the community etc.</a:t>
            </a:r>
          </a:p>
          <a:p>
            <a:r>
              <a:rPr lang="en-US" dirty="0">
                <a:latin typeface="Times New Roman" pitchFamily="18" charset="0"/>
                <a:cs typeface="Times New Roman" pitchFamily="18" charset="0"/>
              </a:rPr>
              <a:t>Leadership and management –external perceptions of and credibility issues</a:t>
            </a:r>
          </a:p>
          <a:p>
            <a:r>
              <a:rPr lang="en-US" dirty="0">
                <a:latin typeface="Times New Roman" pitchFamily="18" charset="0"/>
                <a:cs typeface="Times New Roman" pitchFamily="18" charset="0"/>
              </a:rPr>
              <a:t>Workforce issues</a:t>
            </a:r>
            <a:r>
              <a:rPr lang="en-US" dirty="0" smtClean="0">
                <a:latin typeface="Times New Roman" pitchFamily="18" charset="0"/>
                <a:cs typeface="Times New Roman" pitchFamily="18" charset="0"/>
              </a:rPr>
              <a:t>:</a:t>
            </a:r>
          </a:p>
          <a:p>
            <a:pPr lvl="1">
              <a:buFont typeface="Courier New" pitchFamily="49" charset="0"/>
              <a:buChar char="o"/>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hard to fill medical health professionals (physicians, nurses) are needed</a:t>
            </a:r>
            <a:r>
              <a:rPr lang="en-US" dirty="0" smtClean="0">
                <a:latin typeface="Times New Roman" pitchFamily="18" charset="0"/>
                <a:cs typeface="Times New Roman" pitchFamily="18" charset="0"/>
              </a:rPr>
              <a:t>;</a:t>
            </a:r>
          </a:p>
          <a:p>
            <a:pPr lvl="1">
              <a:buFont typeface="Courier New" pitchFamily="49" charset="0"/>
              <a:buChar char="o"/>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for existing staff, there is a fear of change, job insecurities, lack understanding of the proposed change. </a:t>
            </a:r>
            <a:endParaRPr lang="en-US" dirty="0" smtClean="0">
              <a:latin typeface="Times New Roman" pitchFamily="18" charset="0"/>
              <a:cs typeface="Times New Roman" pitchFamily="18" charset="0"/>
            </a:endParaRPr>
          </a:p>
          <a:p>
            <a:pPr lvl="1">
              <a:buFont typeface="Courier New" pitchFamily="49" charset="0"/>
              <a:buChar char="o"/>
            </a:pPr>
            <a:r>
              <a:rPr lang="en-US" dirty="0" smtClean="0">
                <a:latin typeface="Times New Roman" pitchFamily="18" charset="0"/>
                <a:cs typeface="Times New Roman" pitchFamily="18" charset="0"/>
              </a:rPr>
              <a:t>Therefore</a:t>
            </a:r>
            <a:r>
              <a:rPr lang="en-US" dirty="0">
                <a:latin typeface="Times New Roman" pitchFamily="18" charset="0"/>
                <a:cs typeface="Times New Roman" pitchFamily="18" charset="0"/>
              </a:rPr>
              <a:t>, there is a lack of “buy in” and support from staff at all levels for the change.</a:t>
            </a:r>
          </a:p>
          <a:p>
            <a:r>
              <a:rPr lang="en-US" dirty="0">
                <a:latin typeface="Times New Roman" pitchFamily="18" charset="0"/>
                <a:cs typeface="Times New Roman" pitchFamily="18" charset="0"/>
              </a:rPr>
              <a:t>For some staff, the position they hold may change to require them to obtain specific credentials in order to continue in the current position.</a:t>
            </a:r>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35</a:t>
            </a:fld>
            <a:endParaRPr lang="en-US"/>
          </a:p>
        </p:txBody>
      </p:sp>
      <p:sp>
        <p:nvSpPr>
          <p:cNvPr id="4" name="Title 3"/>
          <p:cNvSpPr>
            <a:spLocks noGrp="1"/>
          </p:cNvSpPr>
          <p:nvPr>
            <p:ph type="title"/>
          </p:nvPr>
        </p:nvSpPr>
        <p:spPr>
          <a:xfrm>
            <a:off x="1295400" y="0"/>
            <a:ext cx="7315200" cy="1189038"/>
          </a:xfrm>
        </p:spPr>
        <p:txBody>
          <a:bodyPr>
            <a:normAutofit/>
          </a:bodyPr>
          <a:lstStyle/>
          <a:p>
            <a:pPr algn="ctr"/>
            <a:r>
              <a:rPr lang="en-US" sz="3200" dirty="0" smtClean="0">
                <a:effectLst/>
                <a:latin typeface="Times New Roman" pitchFamily="18" charset="0"/>
                <a:cs typeface="Times New Roman" pitchFamily="18" charset="0"/>
              </a:rPr>
              <a:t>Perceived </a:t>
            </a:r>
            <a:r>
              <a:rPr lang="en-US" sz="3200" u="sng" dirty="0">
                <a:effectLst/>
                <a:latin typeface="Times New Roman" pitchFamily="18" charset="0"/>
                <a:cs typeface="Times New Roman" pitchFamily="18" charset="0"/>
              </a:rPr>
              <a:t>I</a:t>
            </a:r>
            <a:r>
              <a:rPr lang="en-US" sz="3200" u="sng" dirty="0" smtClean="0">
                <a:effectLst/>
                <a:latin typeface="Times New Roman" pitchFamily="18" charset="0"/>
                <a:cs typeface="Times New Roman" pitchFamily="18" charset="0"/>
              </a:rPr>
              <a:t>nternal</a:t>
            </a:r>
            <a:r>
              <a:rPr lang="en-US" sz="3200" dirty="0" smtClean="0">
                <a:effectLst/>
                <a:latin typeface="Times New Roman" pitchFamily="18" charset="0"/>
                <a:cs typeface="Times New Roman" pitchFamily="18" charset="0"/>
              </a:rPr>
              <a:t> Challenges, </a:t>
            </a:r>
            <a:r>
              <a:rPr lang="en-US" sz="3200" dirty="0">
                <a:effectLst/>
                <a:latin typeface="Times New Roman" pitchFamily="18" charset="0"/>
                <a:cs typeface="Times New Roman" pitchFamily="18" charset="0"/>
              </a:rPr>
              <a:t>P</a:t>
            </a:r>
            <a:r>
              <a:rPr lang="en-US" sz="3200" dirty="0" smtClean="0">
                <a:effectLst/>
                <a:latin typeface="Times New Roman" pitchFamily="18" charset="0"/>
                <a:cs typeface="Times New Roman" pitchFamily="18" charset="0"/>
              </a:rPr>
              <a:t>roblems </a:t>
            </a:r>
            <a:r>
              <a:rPr lang="en-US" sz="3200" dirty="0">
                <a:effectLst/>
                <a:latin typeface="Times New Roman" pitchFamily="18" charset="0"/>
                <a:cs typeface="Times New Roman" pitchFamily="18" charset="0"/>
              </a:rPr>
              <a:t>and </a:t>
            </a:r>
            <a:r>
              <a:rPr lang="en-US" sz="3200" dirty="0" smtClean="0">
                <a:effectLst/>
                <a:latin typeface="Times New Roman" pitchFamily="18" charset="0"/>
                <a:cs typeface="Times New Roman" pitchFamily="18" charset="0"/>
              </a:rPr>
              <a:t>Obstacles:</a:t>
            </a:r>
            <a:endParaRPr lang="en-US" sz="3200" dirty="0">
              <a:effectLst/>
              <a:latin typeface="Times New Roman" pitchFamily="18" charset="0"/>
              <a:cs typeface="Times New Roman" pitchFamily="18" charset="0"/>
            </a:endParaRPr>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41300"/>
            <a:ext cx="1066800" cy="998538"/>
          </a:xfrm>
          <a:prstGeom prst="rect">
            <a:avLst/>
          </a:prstGeom>
          <a:noFill/>
          <a:ln w="9525">
            <a:noFill/>
            <a:miter lim="800000"/>
            <a:headEnd/>
            <a:tailEnd/>
          </a:ln>
        </p:spPr>
      </p:pic>
    </p:spTree>
    <p:extLst>
      <p:ext uri="{BB962C8B-B14F-4D97-AF65-F5344CB8AC3E}">
        <p14:creationId xmlns:p14="http://schemas.microsoft.com/office/powerpoint/2010/main" val="7154412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An enabling legislation to make the staff to a </a:t>
            </a:r>
            <a:r>
              <a:rPr lang="en-US" dirty="0" err="1" smtClean="0">
                <a:latin typeface="Times New Roman" pitchFamily="18" charset="0"/>
                <a:cs typeface="Times New Roman" pitchFamily="18" charset="0"/>
              </a:rPr>
              <a:t>NDoH</a:t>
            </a:r>
            <a:r>
              <a:rPr lang="en-US" dirty="0" smtClean="0">
                <a:latin typeface="Times New Roman" pitchFamily="18" charset="0"/>
                <a:cs typeface="Times New Roman" pitchFamily="18" charset="0"/>
              </a:rPr>
              <a:t> as been in the wings awaiting presentation and approval for many years.</a:t>
            </a:r>
          </a:p>
          <a:p>
            <a:r>
              <a:rPr lang="en-US" dirty="0" smtClean="0">
                <a:latin typeface="Times New Roman" pitchFamily="18" charset="0"/>
                <a:cs typeface="Times New Roman" pitchFamily="18" charset="0"/>
              </a:rPr>
              <a:t>Lack of policies, procedures, and plans in place to effectively make the change/transition.</a:t>
            </a:r>
          </a:p>
          <a:p>
            <a:r>
              <a:rPr lang="en-US" dirty="0" smtClean="0">
                <a:latin typeface="Times New Roman" pitchFamily="18" charset="0"/>
                <a:cs typeface="Times New Roman" pitchFamily="18" charset="0"/>
              </a:rPr>
              <a:t>The current tribal support systems are programmatic and bureaucratic posing barriers to successfully implement needed changes.</a:t>
            </a:r>
          </a:p>
          <a:p>
            <a:r>
              <a:rPr lang="en-US" dirty="0" smtClean="0">
                <a:latin typeface="Times New Roman" pitchFamily="18" charset="0"/>
                <a:cs typeface="Times New Roman" pitchFamily="18" charset="0"/>
              </a:rPr>
              <a:t>NN divisions that traditionally do not work together will need to start coordinating, communicating and sharing responsibilities. </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36</a:t>
            </a:fld>
            <a:endParaRPr lang="en-US"/>
          </a:p>
        </p:txBody>
      </p:sp>
      <p:sp>
        <p:nvSpPr>
          <p:cNvPr id="4" name="Title 3"/>
          <p:cNvSpPr>
            <a:spLocks noGrp="1"/>
          </p:cNvSpPr>
          <p:nvPr>
            <p:ph type="title"/>
          </p:nvPr>
        </p:nvSpPr>
        <p:spPr>
          <a:xfrm>
            <a:off x="1371600" y="228600"/>
            <a:ext cx="7315200" cy="1189038"/>
          </a:xfrm>
        </p:spPr>
        <p:txBody>
          <a:bodyPr>
            <a:normAutofit/>
          </a:bodyPr>
          <a:lstStyle/>
          <a:p>
            <a:pPr lvl="0" algn="ctr"/>
            <a:r>
              <a:rPr lang="en-US" sz="3200" dirty="0">
                <a:effectLst/>
                <a:latin typeface="Times New Roman" pitchFamily="18" charset="0"/>
                <a:cs typeface="Times New Roman" pitchFamily="18" charset="0"/>
              </a:rPr>
              <a:t>Perceived </a:t>
            </a:r>
            <a:r>
              <a:rPr lang="en-US" sz="3200" u="sng" dirty="0">
                <a:effectLst/>
                <a:latin typeface="Times New Roman" pitchFamily="18" charset="0"/>
                <a:cs typeface="Times New Roman" pitchFamily="18" charset="0"/>
              </a:rPr>
              <a:t>Internal</a:t>
            </a:r>
            <a:r>
              <a:rPr lang="en-US" sz="3200" dirty="0">
                <a:effectLst/>
                <a:latin typeface="Times New Roman" pitchFamily="18" charset="0"/>
                <a:cs typeface="Times New Roman" pitchFamily="18" charset="0"/>
              </a:rPr>
              <a:t> Challenges, Problems and Obstacles:</a:t>
            </a:r>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28600"/>
            <a:ext cx="1066800" cy="998538"/>
          </a:xfrm>
          <a:prstGeom prst="rect">
            <a:avLst/>
          </a:prstGeom>
          <a:noFill/>
          <a:ln w="9525">
            <a:noFill/>
            <a:miter lim="800000"/>
            <a:headEnd/>
            <a:tailEnd/>
          </a:ln>
        </p:spPr>
      </p:pic>
    </p:spTree>
    <p:extLst>
      <p:ext uri="{BB962C8B-B14F-4D97-AF65-F5344CB8AC3E}">
        <p14:creationId xmlns:p14="http://schemas.microsoft.com/office/powerpoint/2010/main" val="31776094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latin typeface="Times New Roman" pitchFamily="18" charset="0"/>
                <a:cs typeface="Times New Roman" pitchFamily="18" charset="0"/>
              </a:rPr>
              <a:t>Full funding in general from all potential sources</a:t>
            </a:r>
          </a:p>
          <a:p>
            <a:r>
              <a:rPr lang="en-US" dirty="0" smtClean="0">
                <a:latin typeface="Times New Roman" pitchFamily="18" charset="0"/>
                <a:cs typeface="Times New Roman" pitchFamily="18" charset="0"/>
              </a:rPr>
              <a:t>Cumbersome rules and regulations associated with funding sources.</a:t>
            </a:r>
          </a:p>
          <a:p>
            <a:r>
              <a:rPr lang="en-US" dirty="0" smtClean="0">
                <a:latin typeface="Times New Roman" pitchFamily="18" charset="0"/>
                <a:cs typeface="Times New Roman" pitchFamily="18" charset="0"/>
              </a:rPr>
              <a:t>Lack of facilities to house proposed tribal health programs in the regions, particularly in one primary facility.</a:t>
            </a:r>
          </a:p>
          <a:p>
            <a:r>
              <a:rPr lang="en-US" dirty="0" smtClean="0">
                <a:latin typeface="Times New Roman" pitchFamily="18" charset="0"/>
                <a:cs typeface="Times New Roman" pitchFamily="18" charset="0"/>
              </a:rPr>
              <a:t>Perceived lack of credibility of NDOH leadership and management with external partners (I.H.S. states, ‘638 Association, etc.).</a:t>
            </a:r>
          </a:p>
          <a:p>
            <a:r>
              <a:rPr lang="en-US" dirty="0" smtClean="0">
                <a:latin typeface="Times New Roman" pitchFamily="18" charset="0"/>
                <a:cs typeface="Times New Roman" pitchFamily="18" charset="0"/>
              </a:rPr>
              <a:t>Politics.</a:t>
            </a:r>
          </a:p>
          <a:p>
            <a:endParaRPr lang="en-US" dirty="0"/>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37</a:t>
            </a:fld>
            <a:endParaRPr lang="en-US"/>
          </a:p>
        </p:txBody>
      </p:sp>
      <p:sp>
        <p:nvSpPr>
          <p:cNvPr id="4" name="Title 3"/>
          <p:cNvSpPr>
            <a:spLocks noGrp="1"/>
          </p:cNvSpPr>
          <p:nvPr>
            <p:ph type="title"/>
          </p:nvPr>
        </p:nvSpPr>
        <p:spPr>
          <a:xfrm>
            <a:off x="1371600" y="228600"/>
            <a:ext cx="7315200" cy="1189038"/>
          </a:xfrm>
        </p:spPr>
        <p:txBody>
          <a:bodyPr>
            <a:normAutofit/>
          </a:bodyPr>
          <a:lstStyle/>
          <a:p>
            <a:pPr algn="ctr"/>
            <a:r>
              <a:rPr lang="en-US" sz="3200" dirty="0">
                <a:effectLst/>
                <a:latin typeface="Times New Roman" pitchFamily="18" charset="0"/>
                <a:cs typeface="Times New Roman" pitchFamily="18" charset="0"/>
              </a:rPr>
              <a:t>Perceived </a:t>
            </a:r>
            <a:r>
              <a:rPr lang="en-US" sz="3200" u="sng" dirty="0">
                <a:effectLst/>
                <a:latin typeface="Times New Roman" pitchFamily="18" charset="0"/>
                <a:cs typeface="Times New Roman" pitchFamily="18" charset="0"/>
              </a:rPr>
              <a:t>External</a:t>
            </a:r>
            <a:r>
              <a:rPr lang="en-US" sz="3200" dirty="0">
                <a:effectLst/>
                <a:latin typeface="Times New Roman" pitchFamily="18" charset="0"/>
                <a:cs typeface="Times New Roman" pitchFamily="18" charset="0"/>
              </a:rPr>
              <a:t> Challenges, Problems and Obstacles:</a:t>
            </a:r>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28600"/>
            <a:ext cx="1066800" cy="998538"/>
          </a:xfrm>
          <a:prstGeom prst="rect">
            <a:avLst/>
          </a:prstGeom>
          <a:noFill/>
          <a:ln w="9525">
            <a:noFill/>
            <a:miter lim="800000"/>
            <a:headEnd/>
            <a:tailEnd/>
          </a:ln>
        </p:spPr>
      </p:pic>
    </p:spTree>
    <p:extLst>
      <p:ext uri="{BB962C8B-B14F-4D97-AF65-F5344CB8AC3E}">
        <p14:creationId xmlns:p14="http://schemas.microsoft.com/office/powerpoint/2010/main" val="31776094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latin typeface="Times New Roman" pitchFamily="18" charset="0"/>
                <a:cs typeface="Times New Roman" pitchFamily="18" charset="0"/>
              </a:rPr>
              <a:t>Lack of understanding of the concept of public health vs. medical/clinical model.</a:t>
            </a:r>
          </a:p>
          <a:p>
            <a:r>
              <a:rPr lang="en-US" dirty="0" smtClean="0">
                <a:latin typeface="Times New Roman" pitchFamily="18" charset="0"/>
                <a:cs typeface="Times New Roman" pitchFamily="18" charset="0"/>
              </a:rPr>
              <a:t>Difference in interpretations of PL-93-638 between I.H.S. and NN.</a:t>
            </a:r>
          </a:p>
          <a:p>
            <a:r>
              <a:rPr lang="en-US" dirty="0" smtClean="0">
                <a:latin typeface="Times New Roman" pitchFamily="18" charset="0"/>
                <a:cs typeface="Times New Roman" pitchFamily="18" charset="0"/>
              </a:rPr>
              <a:t>Attracting needed professional staff to work for the NN.</a:t>
            </a:r>
          </a:p>
          <a:p>
            <a:r>
              <a:rPr lang="en-US" dirty="0" smtClean="0">
                <a:latin typeface="Times New Roman" pitchFamily="18" charset="0"/>
                <a:cs typeface="Times New Roman" pitchFamily="18" charset="0"/>
              </a:rPr>
              <a:t>States lack the recognition of NN’s role in health service delivery.</a:t>
            </a:r>
          </a:p>
          <a:p>
            <a:r>
              <a:rPr lang="en-US" dirty="0" smtClean="0">
                <a:latin typeface="Times New Roman" pitchFamily="18" charset="0"/>
                <a:cs typeface="Times New Roman" pitchFamily="18" charset="0"/>
              </a:rPr>
              <a:t>NN is not recognized as a sovereign nation by other government entities treating the NN primarily as a “contractor” of services and funds.</a:t>
            </a:r>
          </a:p>
          <a:p>
            <a:r>
              <a:rPr lang="en-US" dirty="0" smtClean="0">
                <a:latin typeface="Times New Roman" pitchFamily="18" charset="0"/>
                <a:cs typeface="Times New Roman" pitchFamily="18" charset="0"/>
              </a:rPr>
              <a:t>Fear of change and loss of control by external partners.</a:t>
            </a:r>
          </a:p>
          <a:p>
            <a:endParaRPr lang="en-US" dirty="0"/>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38</a:t>
            </a:fld>
            <a:endParaRPr lang="en-US"/>
          </a:p>
        </p:txBody>
      </p:sp>
      <p:sp>
        <p:nvSpPr>
          <p:cNvPr id="4" name="Title 3"/>
          <p:cNvSpPr>
            <a:spLocks noGrp="1"/>
          </p:cNvSpPr>
          <p:nvPr>
            <p:ph type="title"/>
          </p:nvPr>
        </p:nvSpPr>
        <p:spPr>
          <a:xfrm>
            <a:off x="1371600" y="228600"/>
            <a:ext cx="7315200" cy="1189038"/>
          </a:xfrm>
        </p:spPr>
        <p:txBody>
          <a:bodyPr>
            <a:normAutofit/>
          </a:bodyPr>
          <a:lstStyle/>
          <a:p>
            <a:pPr algn="ctr"/>
            <a:r>
              <a:rPr lang="en-US" sz="3200" dirty="0">
                <a:effectLst/>
                <a:latin typeface="Times New Roman" pitchFamily="18" charset="0"/>
                <a:cs typeface="Times New Roman" pitchFamily="18" charset="0"/>
              </a:rPr>
              <a:t>Perceived </a:t>
            </a:r>
            <a:r>
              <a:rPr lang="en-US" sz="3200" u="sng" dirty="0" smtClean="0">
                <a:effectLst/>
                <a:latin typeface="Times New Roman" pitchFamily="18" charset="0"/>
                <a:cs typeface="Times New Roman" pitchFamily="18" charset="0"/>
              </a:rPr>
              <a:t>External</a:t>
            </a:r>
            <a:r>
              <a:rPr lang="en-US" sz="3200" dirty="0" smtClean="0">
                <a:effectLst/>
                <a:latin typeface="Times New Roman" pitchFamily="18" charset="0"/>
                <a:cs typeface="Times New Roman" pitchFamily="18" charset="0"/>
              </a:rPr>
              <a:t> </a:t>
            </a:r>
            <a:r>
              <a:rPr lang="en-US" sz="3200" dirty="0">
                <a:effectLst/>
                <a:latin typeface="Times New Roman" pitchFamily="18" charset="0"/>
                <a:cs typeface="Times New Roman" pitchFamily="18" charset="0"/>
              </a:rPr>
              <a:t>Challenges, Problems and Obstacles:</a:t>
            </a:r>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28600"/>
            <a:ext cx="1066800" cy="998538"/>
          </a:xfrm>
          <a:prstGeom prst="rect">
            <a:avLst/>
          </a:prstGeom>
          <a:noFill/>
          <a:ln w="9525">
            <a:noFill/>
            <a:miter lim="800000"/>
            <a:headEnd/>
            <a:tailEnd/>
          </a:ln>
        </p:spPr>
      </p:pic>
    </p:spTree>
    <p:extLst>
      <p:ext uri="{BB962C8B-B14F-4D97-AF65-F5344CB8AC3E}">
        <p14:creationId xmlns:p14="http://schemas.microsoft.com/office/powerpoint/2010/main" val="31776094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27138"/>
            <a:ext cx="8229600" cy="5249862"/>
          </a:xfrm>
        </p:spPr>
        <p:txBody>
          <a:bodyPr>
            <a:normAutofit/>
          </a:bodyPr>
          <a:lstStyle/>
          <a:p>
            <a:pPr>
              <a:buFont typeface="Wingdings" pitchFamily="2" charset="2"/>
              <a:buChar char="§"/>
            </a:pPr>
            <a:endParaRPr lang="en-US" dirty="0" smtClean="0">
              <a:latin typeface="Times New Roman" pitchFamily="18" charset="0"/>
              <a:cs typeface="Times New Roman" pitchFamily="18" charset="0"/>
            </a:endParaRPr>
          </a:p>
          <a:p>
            <a:pPr>
              <a:buFont typeface="Wingdings" pitchFamily="2" charset="2"/>
              <a:buChar char="§"/>
            </a:pPr>
            <a:r>
              <a:rPr lang="en-US" dirty="0" smtClean="0">
                <a:latin typeface="Times New Roman" pitchFamily="18" charset="0"/>
                <a:cs typeface="Times New Roman" pitchFamily="18" charset="0"/>
              </a:rPr>
              <a:t>Received </a:t>
            </a:r>
            <a:r>
              <a:rPr lang="en-US" dirty="0">
                <a:latin typeface="Times New Roman" pitchFamily="18" charset="0"/>
                <a:cs typeface="Times New Roman" pitchFamily="18" charset="0"/>
              </a:rPr>
              <a:t>a </a:t>
            </a:r>
            <a:r>
              <a:rPr lang="en-US" dirty="0" smtClean="0">
                <a:latin typeface="Times New Roman" pitchFamily="18" charset="0"/>
                <a:cs typeface="Times New Roman" pitchFamily="18" charset="0"/>
              </a:rPr>
              <a:t>five year CDC </a:t>
            </a:r>
            <a:r>
              <a:rPr lang="en-US" dirty="0">
                <a:latin typeface="Times New Roman" pitchFamily="18" charset="0"/>
                <a:cs typeface="Times New Roman" pitchFamily="18" charset="0"/>
              </a:rPr>
              <a:t>Grant to Strengthening Public Health infrastructure development</a:t>
            </a:r>
            <a:r>
              <a:rPr lang="en-US" dirty="0" smtClean="0">
                <a:latin typeface="Times New Roman" pitchFamily="18" charset="0"/>
                <a:cs typeface="Times New Roman" pitchFamily="18" charset="0"/>
              </a:rPr>
              <a:t>. This grant is currently in its second year</a:t>
            </a:r>
            <a:endParaRPr lang="en-US" dirty="0">
              <a:latin typeface="Times New Roman" pitchFamily="18" charset="0"/>
              <a:cs typeface="Times New Roman" pitchFamily="18" charset="0"/>
            </a:endParaRPr>
          </a:p>
          <a:p>
            <a:pPr>
              <a:buFont typeface="Wingdings" pitchFamily="2" charset="2"/>
              <a:buChar char="§"/>
            </a:pPr>
            <a:r>
              <a:rPr lang="en-US" dirty="0">
                <a:latin typeface="Times New Roman" pitchFamily="18" charset="0"/>
                <a:cs typeface="Times New Roman" pitchFamily="18" charset="0"/>
              </a:rPr>
              <a:t>Gained support from State Health Directors from Arizona, New Mexico and </a:t>
            </a:r>
            <a:r>
              <a:rPr lang="en-US" dirty="0" smtClean="0">
                <a:latin typeface="Times New Roman" pitchFamily="18" charset="0"/>
                <a:cs typeface="Times New Roman" pitchFamily="18" charset="0"/>
              </a:rPr>
              <a:t>Utah, the  </a:t>
            </a:r>
            <a:r>
              <a:rPr lang="en-US" dirty="0">
                <a:latin typeface="Times New Roman" pitchFamily="18" charset="0"/>
                <a:cs typeface="Times New Roman" pitchFamily="18" charset="0"/>
              </a:rPr>
              <a:t>Navajo Area Indian Health Service</a:t>
            </a:r>
            <a:r>
              <a:rPr lang="en-US" dirty="0" smtClean="0">
                <a:latin typeface="Times New Roman" pitchFamily="18" charset="0"/>
                <a:cs typeface="Times New Roman" pitchFamily="18" charset="0"/>
              </a:rPr>
              <a:t>, and 638 </a:t>
            </a:r>
            <a:r>
              <a:rPr lang="en-US" dirty="0">
                <a:latin typeface="Times New Roman" pitchFamily="18" charset="0"/>
                <a:cs typeface="Times New Roman" pitchFamily="18" charset="0"/>
              </a:rPr>
              <a:t>Health </a:t>
            </a:r>
            <a:r>
              <a:rPr lang="en-US" dirty="0" smtClean="0">
                <a:latin typeface="Times New Roman" pitchFamily="18" charset="0"/>
                <a:cs typeface="Times New Roman" pitchFamily="18" charset="0"/>
              </a:rPr>
              <a:t>Contractors in the Navajo Nation</a:t>
            </a:r>
            <a:endParaRPr lang="en-US" dirty="0">
              <a:latin typeface="Times New Roman" pitchFamily="18" charset="0"/>
              <a:cs typeface="Times New Roman" pitchFamily="18" charset="0"/>
            </a:endParaRPr>
          </a:p>
          <a:p>
            <a:pPr>
              <a:buFont typeface="Wingdings" pitchFamily="2" charset="2"/>
              <a:buChar char="§"/>
            </a:pPr>
            <a:r>
              <a:rPr lang="en-US" dirty="0" smtClean="0">
                <a:latin typeface="Times New Roman" pitchFamily="18" charset="0"/>
                <a:cs typeface="Times New Roman" pitchFamily="18" charset="0"/>
              </a:rPr>
              <a:t>Developed draft </a:t>
            </a:r>
            <a:r>
              <a:rPr lang="en-US" dirty="0">
                <a:latin typeface="Times New Roman" pitchFamily="18" charset="0"/>
                <a:cs typeface="Times New Roman" pitchFamily="18" charset="0"/>
              </a:rPr>
              <a:t>enabling legislation for the Navajo Department of Public Health</a:t>
            </a:r>
            <a:r>
              <a:rPr lang="en-US" dirty="0" smtClean="0">
                <a:latin typeface="Times New Roman" pitchFamily="18" charset="0"/>
                <a:cs typeface="Times New Roman" pitchFamily="18" charset="0"/>
              </a:rPr>
              <a:t>.</a:t>
            </a:r>
          </a:p>
          <a:p>
            <a:pPr>
              <a:buFont typeface="Wingdings" pitchFamily="2" charset="2"/>
              <a:buChar char="§"/>
            </a:pPr>
            <a:r>
              <a:rPr lang="en-US" dirty="0" smtClean="0">
                <a:latin typeface="Times New Roman" pitchFamily="18" charset="0"/>
                <a:cs typeface="Times New Roman" pitchFamily="18" charset="0"/>
              </a:rPr>
              <a:t>Conducted </a:t>
            </a:r>
            <a:r>
              <a:rPr lang="en-US" dirty="0">
                <a:latin typeface="Times New Roman" pitchFamily="18" charset="0"/>
                <a:cs typeface="Times New Roman" pitchFamily="18" charset="0"/>
              </a:rPr>
              <a:t>Public Hearings on the transition in September , 2011</a:t>
            </a:r>
          </a:p>
          <a:p>
            <a:pPr marL="109728" indent="0">
              <a:buNone/>
            </a:pPr>
            <a:endParaRPr lang="en-US" dirty="0">
              <a:latin typeface="Times New Roman" pitchFamily="18" charset="0"/>
              <a:cs typeface="Times New Roman" pitchFamily="18" charset="0"/>
            </a:endParaRPr>
          </a:p>
          <a:p>
            <a:pPr lvl="1"/>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39</a:t>
            </a:fld>
            <a:endParaRPr lang="en-US"/>
          </a:p>
        </p:txBody>
      </p:sp>
      <p:sp>
        <p:nvSpPr>
          <p:cNvPr id="4" name="Title 3"/>
          <p:cNvSpPr>
            <a:spLocks noGrp="1"/>
          </p:cNvSpPr>
          <p:nvPr>
            <p:ph type="title"/>
          </p:nvPr>
        </p:nvSpPr>
        <p:spPr>
          <a:xfrm>
            <a:off x="1371600" y="228600"/>
            <a:ext cx="7315200" cy="1189038"/>
          </a:xfrm>
        </p:spPr>
        <p:txBody>
          <a:bodyPr>
            <a:normAutofit fontScale="90000"/>
          </a:bodyPr>
          <a:lstStyle/>
          <a:p>
            <a:pPr algn="ctr"/>
            <a:r>
              <a:rPr lang="en-US" dirty="0" smtClean="0">
                <a:effectLst/>
                <a:latin typeface="Times New Roman" pitchFamily="18" charset="0"/>
                <a:cs typeface="Times New Roman" pitchFamily="18" charset="0"/>
              </a:rPr>
              <a:t>Additional </a:t>
            </a:r>
            <a:br>
              <a:rPr lang="en-US" dirty="0" smtClean="0">
                <a:effectLst/>
                <a:latin typeface="Times New Roman" pitchFamily="18" charset="0"/>
                <a:cs typeface="Times New Roman" pitchFamily="18" charset="0"/>
              </a:rPr>
            </a:br>
            <a:r>
              <a:rPr lang="en-US" dirty="0" smtClean="0">
                <a:effectLst/>
                <a:latin typeface="Times New Roman" pitchFamily="18" charset="0"/>
                <a:cs typeface="Times New Roman" pitchFamily="18" charset="0"/>
              </a:rPr>
              <a:t>NDOH Accomplishments</a:t>
            </a:r>
            <a:endParaRPr lang="en-US" dirty="0">
              <a:effectLst/>
              <a:latin typeface="Times New Roman" pitchFamily="18" charset="0"/>
              <a:cs typeface="Times New Roman" pitchFamily="18" charset="0"/>
            </a:endParaRPr>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28600"/>
            <a:ext cx="1066800" cy="998538"/>
          </a:xfrm>
          <a:prstGeom prst="rect">
            <a:avLst/>
          </a:prstGeom>
          <a:noFill/>
          <a:ln w="9525">
            <a:noFill/>
            <a:miter lim="800000"/>
            <a:headEnd/>
            <a:tailEnd/>
          </a:ln>
        </p:spPr>
      </p:pic>
    </p:spTree>
    <p:extLst>
      <p:ext uri="{BB962C8B-B14F-4D97-AF65-F5344CB8AC3E}">
        <p14:creationId xmlns:p14="http://schemas.microsoft.com/office/powerpoint/2010/main" val="3535672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4</a:t>
            </a:fld>
            <a:endParaRPr lang="en-US"/>
          </a:p>
        </p:txBody>
      </p:sp>
      <p:sp>
        <p:nvSpPr>
          <p:cNvPr id="4" name="Title 3"/>
          <p:cNvSpPr>
            <a:spLocks noGrp="1"/>
          </p:cNvSpPr>
          <p:nvPr>
            <p:ph type="title"/>
          </p:nvPr>
        </p:nvSpPr>
        <p:spPr>
          <a:xfrm>
            <a:off x="1371600" y="228600"/>
            <a:ext cx="7315200" cy="1189038"/>
          </a:xfrm>
        </p:spPr>
        <p:txBody>
          <a:bodyPr/>
          <a:lstStyle/>
          <a:p>
            <a:pPr algn="ctr"/>
            <a:r>
              <a:rPr lang="en-US" dirty="0" smtClean="0">
                <a:effectLst/>
                <a:latin typeface="Times New Roman" pitchFamily="18" charset="0"/>
                <a:cs typeface="Times New Roman" pitchFamily="18" charset="0"/>
              </a:rPr>
              <a:t>The Navajo Nation</a:t>
            </a:r>
            <a:endParaRPr lang="en-US" dirty="0">
              <a:effectLst/>
              <a:latin typeface="Times New Roman" pitchFamily="18" charset="0"/>
              <a:cs typeface="Times New Roman" pitchFamily="18" charset="0"/>
            </a:endParaRPr>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28600"/>
            <a:ext cx="1066800" cy="998538"/>
          </a:xfrm>
          <a:prstGeom prst="rect">
            <a:avLst/>
          </a:prstGeom>
          <a:noFill/>
          <a:ln w="9525">
            <a:noFill/>
            <a:miter lim="800000"/>
            <a:headEnd/>
            <a:tailEnd/>
          </a:ln>
        </p:spPr>
      </p:pic>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12766" y="1447800"/>
            <a:ext cx="8870178" cy="4180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38441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lnSpcReduction="10000"/>
          </a:bodyPr>
          <a:lstStyle/>
          <a:p>
            <a:endParaRPr lang="en-US" dirty="0" smtClean="0"/>
          </a:p>
          <a:p>
            <a:r>
              <a:rPr lang="en-US" dirty="0" smtClean="0">
                <a:latin typeface="Times New Roman" pitchFamily="18" charset="0"/>
                <a:cs typeface="Times New Roman" pitchFamily="18" charset="0"/>
              </a:rPr>
              <a:t>Benefits (individually and collectively)</a:t>
            </a:r>
          </a:p>
          <a:p>
            <a:pPr marL="109728" indent="0">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Increased credibility, visibility and accountability</a:t>
            </a:r>
          </a:p>
          <a:p>
            <a:pPr marL="109728" indent="0">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Potential access to new funds</a:t>
            </a:r>
          </a:p>
          <a:p>
            <a:pPr marL="109728" indent="0">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Potential streamlined reporting</a:t>
            </a:r>
          </a:p>
          <a:p>
            <a:pPr marL="109728" indent="0">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Access to knowledgeable peers for review and comment on performance</a:t>
            </a:r>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40</a:t>
            </a:fld>
            <a:endParaRPr lang="en-US"/>
          </a:p>
        </p:txBody>
      </p:sp>
      <p:sp>
        <p:nvSpPr>
          <p:cNvPr id="4" name="Title 3"/>
          <p:cNvSpPr>
            <a:spLocks noGrp="1"/>
          </p:cNvSpPr>
          <p:nvPr>
            <p:ph type="title"/>
          </p:nvPr>
        </p:nvSpPr>
        <p:spPr>
          <a:xfrm>
            <a:off x="1371600" y="228600"/>
            <a:ext cx="7315200" cy="1189038"/>
          </a:xfrm>
        </p:spPr>
        <p:txBody>
          <a:bodyPr>
            <a:normAutofit/>
          </a:bodyPr>
          <a:lstStyle/>
          <a:p>
            <a:pPr algn="ctr"/>
            <a:r>
              <a:rPr lang="en-US" sz="3200" dirty="0" smtClean="0">
                <a:effectLst/>
                <a:latin typeface="Times New Roman" pitchFamily="18" charset="0"/>
                <a:cs typeface="Times New Roman" pitchFamily="18" charset="0"/>
              </a:rPr>
              <a:t>Why Would Our Health Department Want to be Accredited? </a:t>
            </a:r>
            <a:endParaRPr lang="en-US" sz="3200" dirty="0">
              <a:effectLst/>
              <a:latin typeface="Times New Roman" pitchFamily="18" charset="0"/>
              <a:cs typeface="Times New Roman" pitchFamily="18" charset="0"/>
            </a:endParaRPr>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28600"/>
            <a:ext cx="1066800" cy="998538"/>
          </a:xfrm>
          <a:prstGeom prst="rect">
            <a:avLst/>
          </a:prstGeom>
          <a:noFill/>
          <a:ln w="9525">
            <a:noFill/>
            <a:miter lim="800000"/>
            <a:headEnd/>
            <a:tailEnd/>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5867400"/>
            <a:ext cx="507802" cy="44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6094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096962"/>
          </a:xfrm>
        </p:spPr>
        <p:txBody>
          <a:bodyPr>
            <a:normAutofit/>
          </a:bodyPr>
          <a:lstStyle/>
          <a:p>
            <a:r>
              <a:rPr lang="en-US" dirty="0" smtClean="0">
                <a:effectLst/>
                <a:latin typeface="Times New Roman" pitchFamily="18" charset="0"/>
                <a:cs typeface="Times New Roman" pitchFamily="18" charset="0"/>
              </a:rPr>
              <a:t>Summary List to Next Steps</a:t>
            </a:r>
            <a:endParaRPr lang="en-US" dirty="0">
              <a:effectLst/>
              <a:latin typeface="Times New Roman" pitchFamily="18" charset="0"/>
              <a:cs typeface="Times New Roman" pitchFamily="18" charset="0"/>
            </a:endParaRPr>
          </a:p>
        </p:txBody>
      </p:sp>
      <p:sp>
        <p:nvSpPr>
          <p:cNvPr id="15365" name="Content Placeholder 4"/>
          <p:cNvSpPr>
            <a:spLocks noGrp="1"/>
          </p:cNvSpPr>
          <p:nvPr>
            <p:ph idx="1"/>
          </p:nvPr>
        </p:nvSpPr>
        <p:spPr>
          <a:xfrm>
            <a:off x="3048000" y="1066800"/>
            <a:ext cx="5791200" cy="5257800"/>
          </a:xfrm>
        </p:spPr>
        <p:txBody>
          <a:bodyPr>
            <a:noAutofit/>
          </a:bodyPr>
          <a:lstStyle/>
          <a:p>
            <a:r>
              <a:rPr lang="en-US" sz="2800" dirty="0" smtClean="0">
                <a:latin typeface="Times New Roman" pitchFamily="18" charset="0"/>
                <a:cs typeface="Times New Roman" pitchFamily="18" charset="0"/>
              </a:rPr>
              <a:t>Seek Navajo Nation Council approval of the Enabling Legislation for the </a:t>
            </a:r>
            <a:r>
              <a:rPr lang="en-US" sz="2800" dirty="0" err="1" smtClean="0">
                <a:latin typeface="Times New Roman" pitchFamily="18" charset="0"/>
                <a:cs typeface="Times New Roman" pitchFamily="18" charset="0"/>
              </a:rPr>
              <a:t>NDoH</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Develop/Implement the five year Transition Plan.</a:t>
            </a:r>
          </a:p>
          <a:p>
            <a:r>
              <a:rPr lang="en-US" sz="2800" dirty="0">
                <a:latin typeface="Times New Roman" pitchFamily="18" charset="0"/>
                <a:cs typeface="Times New Roman" pitchFamily="18" charset="0"/>
              </a:rPr>
              <a:t>Prepare for Public Health Accreditation readiness. </a:t>
            </a:r>
          </a:p>
          <a:p>
            <a:r>
              <a:rPr lang="en-US" sz="2800" dirty="0" smtClean="0">
                <a:latin typeface="Times New Roman" pitchFamily="18" charset="0"/>
                <a:cs typeface="Times New Roman" pitchFamily="18" charset="0"/>
              </a:rPr>
              <a:t>Update the Navajo Community Health Status Assessment</a:t>
            </a:r>
          </a:p>
          <a:p>
            <a:r>
              <a:rPr lang="en-US" sz="2800" dirty="0" smtClean="0">
                <a:latin typeface="Times New Roman" pitchFamily="18" charset="0"/>
                <a:cs typeface="Times New Roman" pitchFamily="18" charset="0"/>
              </a:rPr>
              <a:t> Address the beta test site cited deficiency areas.</a:t>
            </a:r>
          </a:p>
        </p:txBody>
      </p:sp>
      <p:pic>
        <p:nvPicPr>
          <p:cNvPr id="6" name="Picture 4" descr="H20 Settlement,Stamp Event, Oct, Nov 039"/>
          <p:cNvPicPr>
            <a:picLocks noChangeAspect="1" noChangeArrowheads="1"/>
          </p:cNvPicPr>
          <p:nvPr/>
        </p:nvPicPr>
        <p:blipFill>
          <a:blip r:embed="rId3" cstate="print"/>
          <a:srcRect/>
          <a:stretch>
            <a:fillRect/>
          </a:stretch>
        </p:blipFill>
        <p:spPr bwMode="auto">
          <a:xfrm>
            <a:off x="152400" y="2209800"/>
            <a:ext cx="3048000" cy="2286000"/>
          </a:xfrm>
          <a:prstGeom prst="rect">
            <a:avLst/>
          </a:prstGeom>
          <a:noFill/>
        </p:spPr>
      </p:pic>
      <p:pic>
        <p:nvPicPr>
          <p:cNvPr id="7" name="Picture 2" descr="Seal of the Great Navajo Tribe"/>
          <p:cNvPicPr>
            <a:picLocks noChangeAspect="1" noChangeArrowheads="1"/>
          </p:cNvPicPr>
          <p:nvPr/>
        </p:nvPicPr>
        <p:blipFill>
          <a:blip r:embed="rId4" r:link="rId5" cstate="print"/>
          <a:srcRect/>
          <a:stretch>
            <a:fillRect/>
          </a:stretch>
        </p:blipFill>
        <p:spPr bwMode="auto">
          <a:xfrm>
            <a:off x="228600" y="228600"/>
            <a:ext cx="1066800" cy="998538"/>
          </a:xfrm>
          <a:prstGeom prst="rect">
            <a:avLst/>
          </a:prstGeom>
          <a:noFill/>
          <a:ln w="9525">
            <a:noFill/>
            <a:miter lim="800000"/>
            <a:headEnd/>
            <a:tailEnd/>
          </a:ln>
        </p:spPr>
      </p:pic>
    </p:spTree>
    <p:extLst>
      <p:ext uri="{BB962C8B-B14F-4D97-AF65-F5344CB8AC3E}">
        <p14:creationId xmlns:p14="http://schemas.microsoft.com/office/powerpoint/2010/main" val="18603291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096962"/>
          </a:xfrm>
        </p:spPr>
        <p:txBody>
          <a:bodyPr>
            <a:normAutofit/>
          </a:bodyPr>
          <a:lstStyle/>
          <a:p>
            <a:pPr algn="ctr"/>
            <a:r>
              <a:rPr lang="en-US" dirty="0" smtClean="0">
                <a:effectLst/>
                <a:latin typeface="Times New Roman" pitchFamily="18" charset="0"/>
                <a:cs typeface="Times New Roman" pitchFamily="18" charset="0"/>
              </a:rPr>
              <a:t>Closing Summary</a:t>
            </a:r>
            <a:endParaRPr lang="en-US" dirty="0">
              <a:effectLst/>
              <a:latin typeface="Times New Roman" pitchFamily="18" charset="0"/>
              <a:cs typeface="Times New Roman" pitchFamily="18" charset="0"/>
            </a:endParaRPr>
          </a:p>
        </p:txBody>
      </p:sp>
      <p:sp>
        <p:nvSpPr>
          <p:cNvPr id="15365" name="Content Placeholder 4"/>
          <p:cNvSpPr>
            <a:spLocks noGrp="1"/>
          </p:cNvSpPr>
          <p:nvPr>
            <p:ph idx="1"/>
          </p:nvPr>
        </p:nvSpPr>
        <p:spPr>
          <a:xfrm>
            <a:off x="4267200" y="1547648"/>
            <a:ext cx="4456386" cy="4472152"/>
          </a:xfrm>
        </p:spPr>
        <p:txBody>
          <a:bodyPr>
            <a:noAutofit/>
          </a:bodyPr>
          <a:lstStyle/>
          <a:p>
            <a:pPr marL="109728" indent="0">
              <a:buNone/>
            </a:pPr>
            <a:r>
              <a:rPr lang="en-US" sz="2800" dirty="0" smtClean="0">
                <a:latin typeface="Times New Roman" pitchFamily="18" charset="0"/>
                <a:cs typeface="Times New Roman" pitchFamily="18" charset="0"/>
              </a:rPr>
              <a:t>The Navajo Nation hopes and plans to transform NDOH to a state like </a:t>
            </a:r>
            <a:r>
              <a:rPr lang="en-US" sz="2800" dirty="0" err="1" smtClean="0">
                <a:latin typeface="Times New Roman" pitchFamily="18" charset="0"/>
                <a:cs typeface="Times New Roman" pitchFamily="18" charset="0"/>
              </a:rPr>
              <a:t>NDoPH</a:t>
            </a:r>
            <a:r>
              <a:rPr lang="en-US" sz="2800" dirty="0" smtClean="0">
                <a:latin typeface="Times New Roman" pitchFamily="18" charset="0"/>
                <a:cs typeface="Times New Roman" pitchFamily="18" charset="0"/>
              </a:rPr>
              <a:t> to protect the health of all Navajos and continue to provide essential public health services.  We look forward to our process in improving the health status of the Navajo. Thank you.</a:t>
            </a:r>
          </a:p>
        </p:txBody>
      </p:sp>
      <p:pic>
        <p:nvPicPr>
          <p:cNvPr id="7" name="Picture 2" descr="Seal of the Great Navajo Tribe"/>
          <p:cNvPicPr>
            <a:picLocks noChangeAspect="1" noChangeArrowheads="1"/>
          </p:cNvPicPr>
          <p:nvPr/>
        </p:nvPicPr>
        <p:blipFill>
          <a:blip r:embed="rId3" r:link="rId4" cstate="print"/>
          <a:srcRect/>
          <a:stretch>
            <a:fillRect/>
          </a:stretch>
        </p:blipFill>
        <p:spPr bwMode="auto">
          <a:xfrm>
            <a:off x="228600" y="228600"/>
            <a:ext cx="1066800" cy="998538"/>
          </a:xfrm>
          <a:prstGeom prst="rect">
            <a:avLst/>
          </a:prstGeom>
          <a:noFill/>
          <a:ln w="9525">
            <a:noFill/>
            <a:miter lim="800000"/>
            <a:headEnd/>
            <a:tailEnd/>
          </a:ln>
        </p:spPr>
      </p:pic>
      <p:pic>
        <p:nvPicPr>
          <p:cNvPr id="9" name="Content Placeholder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1928648"/>
            <a:ext cx="3641445" cy="3710152"/>
          </a:xfrm>
          <a:prstGeom prst="rect">
            <a:avLst/>
          </a:prstGeom>
        </p:spPr>
      </p:pic>
    </p:spTree>
    <p:extLst>
      <p:ext uri="{BB962C8B-B14F-4D97-AF65-F5344CB8AC3E}">
        <p14:creationId xmlns:p14="http://schemas.microsoft.com/office/powerpoint/2010/main" val="1872720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a:bodyPr>
          <a:lstStyle/>
          <a:p>
            <a:r>
              <a:rPr lang="en-US" dirty="0" smtClean="0">
                <a:latin typeface="Times New Roman" pitchFamily="18" charset="0"/>
                <a:cs typeface="Times New Roman" pitchFamily="18" charset="0"/>
              </a:rPr>
              <a:t>Also known as </a:t>
            </a:r>
            <a:r>
              <a:rPr lang="en-US" i="1" dirty="0" err="1" smtClean="0">
                <a:latin typeface="Times New Roman" pitchFamily="18" charset="0"/>
                <a:cs typeface="Times New Roman" pitchFamily="18" charset="0"/>
              </a:rPr>
              <a:t>Diné</a:t>
            </a:r>
            <a:r>
              <a:rPr lang="en-US" i="1"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Values include family or </a:t>
            </a:r>
            <a:r>
              <a:rPr lang="en-US" i="1" dirty="0" err="1">
                <a:latin typeface="Times New Roman" pitchFamily="18" charset="0"/>
                <a:cs typeface="Times New Roman" pitchFamily="18" charset="0"/>
              </a:rPr>
              <a:t>K’é</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the Navajo </a:t>
            </a:r>
            <a:r>
              <a:rPr lang="en-US" dirty="0">
                <a:latin typeface="Times New Roman" pitchFamily="18" charset="0"/>
                <a:cs typeface="Times New Roman" pitchFamily="18" charset="0"/>
              </a:rPr>
              <a:t>clan system of a matrilineal society, respect, the Navajo language, education, </a:t>
            </a:r>
            <a:r>
              <a:rPr lang="en-US" dirty="0" smtClean="0">
                <a:latin typeface="Times New Roman" pitchFamily="18" charset="0"/>
                <a:cs typeface="Times New Roman" pitchFamily="18" charset="0"/>
              </a:rPr>
              <a:t>history, laughter, livestock, natural resources </a:t>
            </a:r>
            <a:r>
              <a:rPr lang="en-US" dirty="0">
                <a:latin typeface="Times New Roman" pitchFamily="18" charset="0"/>
                <a:cs typeface="Times New Roman" pitchFamily="18" charset="0"/>
              </a:rPr>
              <a:t>and health.  </a:t>
            </a: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fundamental lifeway </a:t>
            </a:r>
            <a:r>
              <a:rPr lang="en-US" dirty="0" smtClean="0">
                <a:latin typeface="Times New Roman" pitchFamily="18" charset="0"/>
                <a:cs typeface="Times New Roman" pitchFamily="18" charset="0"/>
              </a:rPr>
              <a:t>path is </a:t>
            </a:r>
            <a:r>
              <a:rPr lang="en-US" i="1" dirty="0" err="1">
                <a:latin typeface="Times New Roman" pitchFamily="18" charset="0"/>
                <a:cs typeface="Times New Roman" pitchFamily="18" charset="0"/>
              </a:rPr>
              <a:t>Hózhó</a:t>
            </a:r>
            <a:r>
              <a:rPr lang="en-US" dirty="0" smtClean="0">
                <a:latin typeface="Times New Roman" pitchFamily="18" charset="0"/>
                <a:cs typeface="Times New Roman" pitchFamily="18" charset="0"/>
              </a:rPr>
              <a:t> , </a:t>
            </a:r>
            <a:r>
              <a:rPr lang="en-US" dirty="0">
                <a:latin typeface="Times New Roman" pitchFamily="18" charset="0"/>
                <a:cs typeface="Times New Roman" pitchFamily="18" charset="0"/>
              </a:rPr>
              <a:t>“Balance </a:t>
            </a:r>
            <a:r>
              <a:rPr lang="en-US" dirty="0" smtClean="0">
                <a:latin typeface="Times New Roman" pitchFamily="18" charset="0"/>
                <a:cs typeface="Times New Roman" pitchFamily="18" charset="0"/>
              </a:rPr>
              <a:t>in one’s health</a:t>
            </a:r>
            <a:r>
              <a:rPr lang="en-US" dirty="0">
                <a:latin typeface="Times New Roman" pitchFamily="18" charset="0"/>
                <a:cs typeface="Times New Roman" pitchFamily="18" charset="0"/>
              </a:rPr>
              <a:t>, mental health, spirit, thinking, planning, </a:t>
            </a:r>
            <a:r>
              <a:rPr lang="en-US" dirty="0" smtClean="0">
                <a:latin typeface="Times New Roman" pitchFamily="18" charset="0"/>
                <a:cs typeface="Times New Roman" pitchFamily="18" charset="0"/>
              </a:rPr>
              <a:t>living, etc</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 </a:t>
            </a:r>
            <a:endParaRPr lang="en-US" i="1" dirty="0" smtClean="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5</a:t>
            </a:fld>
            <a:endParaRPr lang="en-US"/>
          </a:p>
        </p:txBody>
      </p:sp>
      <p:sp>
        <p:nvSpPr>
          <p:cNvPr id="4" name="Title 3"/>
          <p:cNvSpPr>
            <a:spLocks noGrp="1"/>
          </p:cNvSpPr>
          <p:nvPr>
            <p:ph type="title"/>
          </p:nvPr>
        </p:nvSpPr>
        <p:spPr>
          <a:xfrm>
            <a:off x="1371600" y="228600"/>
            <a:ext cx="7315200" cy="1189038"/>
          </a:xfrm>
        </p:spPr>
        <p:txBody>
          <a:bodyPr/>
          <a:lstStyle/>
          <a:p>
            <a:pPr algn="ctr"/>
            <a:r>
              <a:rPr lang="en-US" dirty="0" smtClean="0">
                <a:solidFill>
                  <a:schemeClr val="tx1"/>
                </a:solidFill>
                <a:effectLst/>
                <a:latin typeface="Times New Roman" pitchFamily="18" charset="0"/>
                <a:cs typeface="Times New Roman" pitchFamily="18" charset="0"/>
              </a:rPr>
              <a:t>The Navajo People</a:t>
            </a:r>
            <a:endParaRPr lang="en-US" dirty="0">
              <a:solidFill>
                <a:schemeClr val="tx1"/>
              </a:solidFill>
              <a:effectLst/>
              <a:latin typeface="Times New Roman" pitchFamily="18" charset="0"/>
              <a:cs typeface="Times New Roman" pitchFamily="18" charset="0"/>
            </a:endParaRPr>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28600"/>
            <a:ext cx="1066800" cy="998538"/>
          </a:xfrm>
          <a:prstGeom prst="rect">
            <a:avLst/>
          </a:prstGeom>
          <a:noFill/>
          <a:ln w="9525">
            <a:noFill/>
            <a:miter lim="800000"/>
            <a:headEnd/>
            <a:tailEnd/>
          </a:ln>
        </p:spPr>
      </p:pic>
    </p:spTree>
    <p:extLst>
      <p:ext uri="{BB962C8B-B14F-4D97-AF65-F5344CB8AC3E}">
        <p14:creationId xmlns:p14="http://schemas.microsoft.com/office/powerpoint/2010/main" val="1419481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48072"/>
          </a:xfrm>
        </p:spPr>
        <p:txBody>
          <a:bodyPr>
            <a:normAutofit/>
          </a:bodyPr>
          <a:lstStyle/>
          <a:p>
            <a:endParaRPr lang="en-US" dirty="0" smtClean="0">
              <a:latin typeface="Times New Roman" pitchFamily="18" charset="0"/>
              <a:cs typeface="Times New Roman" pitchFamily="18" charset="0"/>
            </a:endParaRPr>
          </a:p>
          <a:p>
            <a:pPr marL="393192" lvl="1" indent="0">
              <a:buNone/>
            </a:pPr>
            <a:r>
              <a:rPr lang="en-US" dirty="0" smtClean="0">
                <a:latin typeface="Times New Roman" pitchFamily="18" charset="0"/>
                <a:cs typeface="Times New Roman" pitchFamily="18" charset="0"/>
              </a:rPr>
              <a:t>The Navajo Nation  has a higher percentage of children and a lower percentage of elders than the U.S., although the elder population is currently growing more rapidly than other age groups.</a:t>
            </a:r>
          </a:p>
          <a:p>
            <a:pPr marL="393192" lvl="1" indent="0">
              <a:buNone/>
            </a:pPr>
            <a:endParaRPr lang="en-US" dirty="0" smtClean="0">
              <a:latin typeface="Times New Roman" pitchFamily="18" charset="0"/>
              <a:cs typeface="Times New Roman" pitchFamily="18" charset="0"/>
            </a:endParaRPr>
          </a:p>
          <a:p>
            <a:pPr marL="393192" lvl="1" indent="0">
              <a:buNone/>
            </a:pPr>
            <a:r>
              <a:rPr lang="en-US" dirty="0" smtClean="0">
                <a:latin typeface="Times New Roman" pitchFamily="18" charset="0"/>
                <a:cs typeface="Times New Roman" pitchFamily="18" charset="0"/>
              </a:rPr>
              <a:t>The Per capita income for Navajo is 1/3 that of the U.S.; Unemployment is twice the U.S. rate; and 45.3% of Navajo children and 40% of Navajo families live below the poverty level.</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6</a:t>
            </a:fld>
            <a:endParaRPr lang="en-US"/>
          </a:p>
        </p:txBody>
      </p:sp>
      <p:sp>
        <p:nvSpPr>
          <p:cNvPr id="4" name="Title 3"/>
          <p:cNvSpPr>
            <a:spLocks noGrp="1"/>
          </p:cNvSpPr>
          <p:nvPr>
            <p:ph type="title"/>
          </p:nvPr>
        </p:nvSpPr>
        <p:spPr>
          <a:xfrm>
            <a:off x="1320800" y="203200"/>
            <a:ext cx="7315200" cy="1189038"/>
          </a:xfrm>
        </p:spPr>
        <p:txBody>
          <a:bodyPr>
            <a:normAutofit fontScale="90000"/>
          </a:bodyPr>
          <a:lstStyle/>
          <a:p>
            <a:pPr algn="ctr"/>
            <a:r>
              <a:rPr lang="en-US" dirty="0" smtClean="0">
                <a:solidFill>
                  <a:schemeClr val="tx1"/>
                </a:solidFill>
                <a:effectLst/>
                <a:latin typeface="Times New Roman" pitchFamily="18" charset="0"/>
                <a:cs typeface="Times New Roman" pitchFamily="18" charset="0"/>
              </a:rPr>
              <a:t>The Navajo Nation</a:t>
            </a:r>
            <a:br>
              <a:rPr lang="en-US" dirty="0" smtClean="0">
                <a:solidFill>
                  <a:schemeClr val="tx1"/>
                </a:solidFill>
                <a:effectLst/>
                <a:latin typeface="Times New Roman" pitchFamily="18" charset="0"/>
                <a:cs typeface="Times New Roman" pitchFamily="18" charset="0"/>
              </a:rPr>
            </a:br>
            <a:r>
              <a:rPr lang="en-US" i="1" dirty="0" smtClean="0">
                <a:latin typeface="Times New Roman" pitchFamily="18" charset="0"/>
                <a:cs typeface="Times New Roman" pitchFamily="18" charset="0"/>
              </a:rPr>
              <a:t>Socioeconomic Characteristics</a:t>
            </a:r>
            <a:endParaRPr lang="en-US" dirty="0">
              <a:solidFill>
                <a:schemeClr val="tx1"/>
              </a:solidFill>
              <a:effectLst/>
              <a:latin typeface="Times New Roman" pitchFamily="18" charset="0"/>
              <a:cs typeface="Times New Roman" pitchFamily="18" charset="0"/>
            </a:endParaRPr>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28600"/>
            <a:ext cx="1066800" cy="998538"/>
          </a:xfrm>
          <a:prstGeom prst="rect">
            <a:avLst/>
          </a:prstGeom>
          <a:noFill/>
          <a:ln w="9525">
            <a:noFill/>
            <a:miter lim="800000"/>
            <a:headEnd/>
            <a:tailEnd/>
          </a:ln>
        </p:spPr>
      </p:pic>
    </p:spTree>
    <p:extLst>
      <p:ext uri="{BB962C8B-B14F-4D97-AF65-F5344CB8AC3E}">
        <p14:creationId xmlns:p14="http://schemas.microsoft.com/office/powerpoint/2010/main" val="3141459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334000"/>
          </a:xfrm>
        </p:spPr>
        <p:txBody>
          <a:bodyPr>
            <a:normAutofit/>
          </a:bodyPr>
          <a:lstStyle/>
          <a:p>
            <a:r>
              <a:rPr lang="en-US" dirty="0" smtClean="0">
                <a:latin typeface="Times New Roman" pitchFamily="18" charset="0"/>
                <a:cs typeface="Times New Roman" pitchFamily="18" charset="0"/>
              </a:rPr>
              <a:t>Is a Three Branch government centrally headquartered in Window Rock, Arizona.</a:t>
            </a:r>
          </a:p>
          <a:p>
            <a:r>
              <a:rPr lang="en-US" dirty="0" smtClean="0">
                <a:latin typeface="Times New Roman" pitchFamily="18" charset="0"/>
                <a:cs typeface="Times New Roman" pitchFamily="18" charset="0"/>
              </a:rPr>
              <a:t>The </a:t>
            </a:r>
            <a:r>
              <a:rPr lang="en-US" u="sng" dirty="0" smtClean="0">
                <a:latin typeface="Times New Roman" pitchFamily="18" charset="0"/>
                <a:cs typeface="Times New Roman" pitchFamily="18" charset="0"/>
              </a:rPr>
              <a:t>Executive Branch </a:t>
            </a:r>
            <a:r>
              <a:rPr lang="en-US" dirty="0" smtClean="0">
                <a:latin typeface="Times New Roman" pitchFamily="18" charset="0"/>
                <a:cs typeface="Times New Roman" pitchFamily="18" charset="0"/>
              </a:rPr>
              <a:t>is operated by an elected  President and Vice President.</a:t>
            </a:r>
          </a:p>
          <a:p>
            <a:r>
              <a:rPr lang="en-US" dirty="0" smtClean="0">
                <a:latin typeface="Times New Roman" pitchFamily="18" charset="0"/>
                <a:cs typeface="Times New Roman" pitchFamily="18" charset="0"/>
              </a:rPr>
              <a:t>The </a:t>
            </a:r>
            <a:r>
              <a:rPr lang="en-US" u="sng" dirty="0" smtClean="0">
                <a:latin typeface="Times New Roman" pitchFamily="18" charset="0"/>
                <a:cs typeface="Times New Roman" pitchFamily="18" charset="0"/>
              </a:rPr>
              <a:t>Legislative Branch</a:t>
            </a:r>
            <a:r>
              <a:rPr lang="en-US" dirty="0" smtClean="0">
                <a:latin typeface="Times New Roman" pitchFamily="18" charset="0"/>
                <a:cs typeface="Times New Roman" pitchFamily="18" charset="0"/>
              </a:rPr>
              <a:t> is administered by the Speaker of the Navajo Nation Council, consisting of 24-elected council delegates </a:t>
            </a:r>
          </a:p>
          <a:p>
            <a:r>
              <a:rPr lang="en-US" dirty="0" smtClean="0">
                <a:latin typeface="Times New Roman" pitchFamily="18" charset="0"/>
                <a:cs typeface="Times New Roman" pitchFamily="18" charset="0"/>
              </a:rPr>
              <a:t>The </a:t>
            </a:r>
            <a:r>
              <a:rPr lang="en-US" u="sng" dirty="0" smtClean="0">
                <a:latin typeface="Times New Roman" pitchFamily="18" charset="0"/>
                <a:cs typeface="Times New Roman" pitchFamily="18" charset="0"/>
              </a:rPr>
              <a:t>Judicial Branch</a:t>
            </a:r>
            <a:r>
              <a:rPr lang="en-US" dirty="0" smtClean="0">
                <a:latin typeface="Times New Roman" pitchFamily="18" charset="0"/>
                <a:cs typeface="Times New Roman" pitchFamily="18" charset="0"/>
              </a:rPr>
              <a:t> is administered by the Chief  Justice of the Navajo Nation.</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7</a:t>
            </a:fld>
            <a:endParaRPr lang="en-US"/>
          </a:p>
        </p:txBody>
      </p:sp>
      <p:sp>
        <p:nvSpPr>
          <p:cNvPr id="4" name="Title 3"/>
          <p:cNvSpPr>
            <a:spLocks noGrp="1"/>
          </p:cNvSpPr>
          <p:nvPr>
            <p:ph type="title"/>
          </p:nvPr>
        </p:nvSpPr>
        <p:spPr>
          <a:xfrm>
            <a:off x="1371600" y="228600"/>
            <a:ext cx="7315200" cy="1189038"/>
          </a:xfrm>
        </p:spPr>
        <p:txBody>
          <a:bodyPr>
            <a:normAutofit fontScale="90000"/>
          </a:bodyPr>
          <a:lstStyle/>
          <a:p>
            <a:pPr algn="ctr"/>
            <a:r>
              <a:rPr lang="en-US" dirty="0" smtClean="0">
                <a:effectLst/>
                <a:latin typeface="Times New Roman" pitchFamily="18" charset="0"/>
                <a:cs typeface="Times New Roman" pitchFamily="18" charset="0"/>
              </a:rPr>
              <a:t>The Navajo Nation Government</a:t>
            </a:r>
            <a:endParaRPr lang="en-US" dirty="0">
              <a:effectLst/>
              <a:latin typeface="Times New Roman" pitchFamily="18" charset="0"/>
              <a:cs typeface="Times New Roman" pitchFamily="18" charset="0"/>
            </a:endParaRPr>
          </a:p>
        </p:txBody>
      </p:sp>
      <p:pic>
        <p:nvPicPr>
          <p:cNvPr id="5" name="Picture 2" descr="Seal of the Great Navajo Tribe"/>
          <p:cNvPicPr>
            <a:picLocks noChangeAspect="1" noChangeArrowheads="1"/>
          </p:cNvPicPr>
          <p:nvPr/>
        </p:nvPicPr>
        <p:blipFill>
          <a:blip r:embed="rId2" r:link="rId3" cstate="print"/>
          <a:srcRect/>
          <a:stretch>
            <a:fillRect/>
          </a:stretch>
        </p:blipFill>
        <p:spPr bwMode="auto">
          <a:xfrm>
            <a:off x="228600" y="228600"/>
            <a:ext cx="1066800" cy="998538"/>
          </a:xfrm>
          <a:prstGeom prst="rect">
            <a:avLst/>
          </a:prstGeom>
          <a:noFill/>
          <a:ln w="9525">
            <a:noFill/>
            <a:miter lim="800000"/>
            <a:headEnd/>
            <a:tailEnd/>
          </a:ln>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480" y="4933285"/>
            <a:ext cx="3017520" cy="199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130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52108460"/>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E374D8DA-463D-47D0-A93A-AC2AC0FED6A7}" type="slidenum">
              <a:rPr lang="en-US" smtClean="0"/>
              <a:pPr>
                <a:defRPr/>
              </a:pPr>
              <a:t>8</a:t>
            </a:fld>
            <a:endParaRPr lang="en-US"/>
          </a:p>
        </p:txBody>
      </p:sp>
      <p:sp>
        <p:nvSpPr>
          <p:cNvPr id="4" name="Title 3"/>
          <p:cNvSpPr>
            <a:spLocks noGrp="1"/>
          </p:cNvSpPr>
          <p:nvPr>
            <p:ph type="title"/>
          </p:nvPr>
        </p:nvSpPr>
        <p:spPr>
          <a:xfrm>
            <a:off x="1371600" y="228600"/>
            <a:ext cx="7315200" cy="1189038"/>
          </a:xfrm>
        </p:spPr>
        <p:txBody>
          <a:bodyPr/>
          <a:lstStyle/>
          <a:p>
            <a:r>
              <a:rPr lang="en-US" dirty="0" smtClean="0"/>
              <a:t>Navajo Health Systems</a:t>
            </a:r>
            <a:endParaRPr lang="en-US" dirty="0"/>
          </a:p>
        </p:txBody>
      </p:sp>
      <p:pic>
        <p:nvPicPr>
          <p:cNvPr id="5" name="Picture 2" descr="Seal of the Great Navajo Tribe"/>
          <p:cNvPicPr>
            <a:picLocks noChangeAspect="1" noChangeArrowheads="1"/>
          </p:cNvPicPr>
          <p:nvPr/>
        </p:nvPicPr>
        <p:blipFill>
          <a:blip r:embed="rId7" r:link="rId8" cstate="print"/>
          <a:srcRect/>
          <a:stretch>
            <a:fillRect/>
          </a:stretch>
        </p:blipFill>
        <p:spPr bwMode="auto">
          <a:xfrm>
            <a:off x="228600" y="228600"/>
            <a:ext cx="1066800" cy="998538"/>
          </a:xfrm>
          <a:prstGeom prst="rect">
            <a:avLst/>
          </a:prstGeom>
          <a:noFill/>
          <a:ln w="9525">
            <a:noFill/>
            <a:miter lim="800000"/>
            <a:headEnd/>
            <a:tailEnd/>
          </a:ln>
        </p:spPr>
      </p:pic>
      <p:graphicFrame>
        <p:nvGraphicFramePr>
          <p:cNvPr id="2" name="Diagram 1"/>
          <p:cNvGraphicFramePr/>
          <p:nvPr>
            <p:extLst>
              <p:ext uri="{D42A27DB-BD31-4B8C-83A1-F6EECF244321}">
                <p14:modId xmlns:p14="http://schemas.microsoft.com/office/powerpoint/2010/main" val="285829406"/>
              </p:ext>
            </p:extLst>
          </p:nvPr>
        </p:nvGraphicFramePr>
        <p:xfrm>
          <a:off x="1600200" y="1447800"/>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141459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27138"/>
            <a:ext cx="8305800" cy="5326062"/>
          </a:xfrm>
        </p:spPr>
        <p:txBody>
          <a:bodyPr>
            <a:normAutofit fontScale="92500" lnSpcReduction="10000"/>
          </a:bodyPr>
          <a:lstStyle/>
          <a:p>
            <a:pPr marL="274320" indent="-274320" eaLnBrk="1" fontAlgn="auto" hangingPunct="1">
              <a:lnSpc>
                <a:spcPct val="80000"/>
              </a:lnSpc>
              <a:spcBef>
                <a:spcPts val="580"/>
              </a:spcBef>
              <a:spcAft>
                <a:spcPts val="0"/>
              </a:spcAft>
              <a:buFont typeface="Wingdings" pitchFamily="2" charset="2"/>
              <a:buChar char="§"/>
              <a:defRPr/>
            </a:pPr>
            <a:r>
              <a:rPr lang="en-US" sz="2400" dirty="0" smtClean="0">
                <a:latin typeface="Times New Roman" pitchFamily="18" charset="0"/>
                <a:cs typeface="Times New Roman" pitchFamily="18" charset="0"/>
              </a:rPr>
              <a:t>The Division of Health Improvement Services was established in 1977.</a:t>
            </a:r>
          </a:p>
          <a:p>
            <a:pPr marL="0" indent="0" eaLnBrk="1" fontAlgn="auto" hangingPunct="1">
              <a:lnSpc>
                <a:spcPct val="80000"/>
              </a:lnSpc>
              <a:spcBef>
                <a:spcPts val="580"/>
              </a:spcBef>
              <a:spcAft>
                <a:spcPts val="0"/>
              </a:spcAft>
              <a:buNone/>
              <a:defRPr/>
            </a:pPr>
            <a:endParaRPr lang="en-US" sz="2400" dirty="0" smtClean="0">
              <a:latin typeface="Times New Roman" pitchFamily="18" charset="0"/>
              <a:cs typeface="Times New Roman" pitchFamily="18" charset="0"/>
            </a:endParaRPr>
          </a:p>
          <a:p>
            <a:pPr marL="274320" indent="-274320" eaLnBrk="1" fontAlgn="auto" hangingPunct="1">
              <a:lnSpc>
                <a:spcPct val="80000"/>
              </a:lnSpc>
              <a:spcBef>
                <a:spcPts val="580"/>
              </a:spcBef>
              <a:spcAft>
                <a:spcPts val="0"/>
              </a:spcAft>
              <a:buFont typeface="Wingdings" pitchFamily="2" charset="2"/>
              <a:buChar char="§"/>
              <a:defRPr/>
            </a:pPr>
            <a:r>
              <a:rPr lang="en-US" sz="2400" dirty="0" smtClean="0">
                <a:latin typeface="Times New Roman" pitchFamily="18" charset="0"/>
                <a:cs typeface="Times New Roman" pitchFamily="18" charset="0"/>
              </a:rPr>
              <a:t>In 1995, an enabling legislation approved by the NNC, amended DHIS to the Navajo Division of Health (NDOH).</a:t>
            </a:r>
          </a:p>
          <a:p>
            <a:pPr marL="274320" indent="-274320" eaLnBrk="1" fontAlgn="auto" hangingPunct="1">
              <a:lnSpc>
                <a:spcPct val="80000"/>
              </a:lnSpc>
              <a:spcBef>
                <a:spcPts val="580"/>
              </a:spcBef>
              <a:spcAft>
                <a:spcPts val="0"/>
              </a:spcAft>
              <a:buFont typeface="Wingdings" pitchFamily="2" charset="2"/>
              <a:buChar char="§"/>
              <a:defRPr/>
            </a:pPr>
            <a:endParaRPr lang="en-US" sz="2400" dirty="0" smtClean="0">
              <a:latin typeface="Times New Roman" pitchFamily="18" charset="0"/>
              <a:cs typeface="Times New Roman" pitchFamily="18" charset="0"/>
            </a:endParaRPr>
          </a:p>
          <a:p>
            <a:pPr marL="274320" indent="-274320" eaLnBrk="1" fontAlgn="auto" hangingPunct="1">
              <a:lnSpc>
                <a:spcPct val="80000"/>
              </a:lnSpc>
              <a:spcBef>
                <a:spcPts val="580"/>
              </a:spcBef>
              <a:spcAft>
                <a:spcPts val="0"/>
              </a:spcAft>
              <a:buFont typeface="Wingdings" pitchFamily="2" charset="2"/>
              <a:buChar char="§"/>
              <a:defRPr/>
            </a:pPr>
            <a:r>
              <a:rPr lang="en-US" sz="2400" dirty="0" smtClean="0">
                <a:latin typeface="Times New Roman" pitchFamily="18" charset="0"/>
                <a:cs typeface="Times New Roman" pitchFamily="18" charset="0"/>
              </a:rPr>
              <a:t>NDOH is to plan, develop, promote, maintain, preserve, &amp; regulate the overall health, wellness and fitness programs for the Navajo people.</a:t>
            </a:r>
          </a:p>
          <a:p>
            <a:pPr marL="274320" indent="-274320" eaLnBrk="1" fontAlgn="auto" hangingPunct="1">
              <a:lnSpc>
                <a:spcPct val="80000"/>
              </a:lnSpc>
              <a:spcBef>
                <a:spcPts val="580"/>
              </a:spcBef>
              <a:spcAft>
                <a:spcPts val="0"/>
              </a:spcAft>
              <a:buFont typeface="Wingdings" pitchFamily="2" charset="2"/>
              <a:buChar char="§"/>
              <a:defRPr/>
            </a:pPr>
            <a:endParaRPr lang="en-US" sz="2400" dirty="0" smtClean="0">
              <a:latin typeface="Times New Roman" pitchFamily="18" charset="0"/>
              <a:cs typeface="Times New Roman" pitchFamily="18" charset="0"/>
            </a:endParaRPr>
          </a:p>
          <a:p>
            <a:pPr marL="274320" indent="-274320" eaLnBrk="1" fontAlgn="auto" hangingPunct="1">
              <a:lnSpc>
                <a:spcPct val="80000"/>
              </a:lnSpc>
              <a:spcBef>
                <a:spcPts val="580"/>
              </a:spcBef>
              <a:spcAft>
                <a:spcPts val="0"/>
              </a:spcAft>
              <a:buFont typeface="Wingdings" pitchFamily="2" charset="2"/>
              <a:buChar char="§"/>
              <a:defRPr/>
            </a:pPr>
            <a:r>
              <a:rPr lang="en-US" sz="2400" dirty="0" smtClean="0">
                <a:latin typeface="Times New Roman" pitchFamily="18" charset="0"/>
                <a:cs typeface="Times New Roman" pitchFamily="18" charset="0"/>
              </a:rPr>
              <a:t>NDOH provides health services to Navajo individuals and families.</a:t>
            </a:r>
          </a:p>
          <a:p>
            <a:pPr marL="274320" indent="-274320" eaLnBrk="1" fontAlgn="auto" hangingPunct="1">
              <a:lnSpc>
                <a:spcPct val="80000"/>
              </a:lnSpc>
              <a:spcBef>
                <a:spcPts val="580"/>
              </a:spcBef>
              <a:spcAft>
                <a:spcPts val="0"/>
              </a:spcAft>
              <a:buFont typeface="Wingdings" pitchFamily="2" charset="2"/>
              <a:buChar char="§"/>
              <a:defRPr/>
            </a:pPr>
            <a:endParaRPr lang="en-US" sz="2400" dirty="0" smtClean="0">
              <a:latin typeface="Times New Roman" pitchFamily="18" charset="0"/>
              <a:cs typeface="Times New Roman" pitchFamily="18" charset="0"/>
            </a:endParaRPr>
          </a:p>
          <a:p>
            <a:pPr marL="274320" indent="-274320" eaLnBrk="1" fontAlgn="auto" hangingPunct="1">
              <a:lnSpc>
                <a:spcPct val="80000"/>
              </a:lnSpc>
              <a:spcBef>
                <a:spcPts val="580"/>
              </a:spcBef>
              <a:spcAft>
                <a:spcPts val="0"/>
              </a:spcAft>
              <a:buFont typeface="Wingdings" pitchFamily="2" charset="2"/>
              <a:buChar char="§"/>
              <a:defRPr/>
            </a:pPr>
            <a:r>
              <a:rPr lang="en-US" sz="2400" dirty="0" smtClean="0">
                <a:latin typeface="Times New Roman" pitchFamily="18" charset="0"/>
                <a:cs typeface="Times New Roman" pitchFamily="18" charset="0"/>
              </a:rPr>
              <a:t>The mission of the NDOH: </a:t>
            </a:r>
            <a:r>
              <a:rPr lang="en-US" sz="2400" dirty="0" err="1" smtClean="0">
                <a:latin typeface="Times New Roman" pitchFamily="18" charset="0"/>
                <a:cs typeface="Times New Roman" pitchFamily="18" charset="0"/>
              </a:rPr>
              <a:t>Diné</a:t>
            </a:r>
            <a:r>
              <a:rPr lang="en-US" sz="2400" dirty="0" smtClean="0">
                <a:latin typeface="Times New Roman" pitchFamily="18" charset="0"/>
                <a:cs typeface="Times New Roman" pitchFamily="18" charset="0"/>
              </a:rPr>
              <a:t> bi </a:t>
            </a:r>
            <a:r>
              <a:rPr lang="en-US" sz="2400" dirty="0" err="1" smtClean="0">
                <a:latin typeface="Times New Roman" pitchFamily="18" charset="0"/>
                <a:cs typeface="Times New Roman" pitchFamily="18" charset="0"/>
              </a:rPr>
              <a:t>ts’iis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bini</a:t>
            </a:r>
            <a:r>
              <a:rPr lang="en-US" sz="2400" dirty="0" smtClean="0">
                <a:latin typeface="Times New Roman" pitchFamily="18" charset="0"/>
                <a:cs typeface="Times New Roman" pitchFamily="18" charset="0"/>
              </a:rPr>
              <a:t>’ doo bee </a:t>
            </a:r>
            <a:r>
              <a:rPr lang="en-US" sz="2400" dirty="0" err="1" smtClean="0">
                <a:latin typeface="Times New Roman" pitchFamily="18" charset="0"/>
                <a:cs typeface="Times New Roman" pitchFamily="18" charset="0"/>
              </a:rPr>
              <a:t>iina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ba’aahaya</a:t>
            </a:r>
            <a:r>
              <a:rPr lang="en-US" sz="2400" dirty="0" smtClean="0">
                <a:latin typeface="Times New Roman" pitchFamily="18" charset="0"/>
                <a:cs typeface="Times New Roman" pitchFamily="18" charset="0"/>
              </a:rPr>
              <a:t> (Taking care of Navajo People—body, mind and life).</a:t>
            </a:r>
          </a:p>
          <a:p>
            <a:pPr marL="274320" indent="-274320" eaLnBrk="1" fontAlgn="auto" hangingPunct="1">
              <a:lnSpc>
                <a:spcPct val="80000"/>
              </a:lnSpc>
              <a:spcBef>
                <a:spcPts val="580"/>
              </a:spcBef>
              <a:spcAft>
                <a:spcPts val="0"/>
              </a:spcAft>
              <a:buFont typeface="Wingdings" pitchFamily="2" charset="2"/>
              <a:buChar char="§"/>
              <a:defRPr/>
            </a:pPr>
            <a:endParaRPr lang="en-US" sz="2400" dirty="0" smtClean="0">
              <a:latin typeface="Times New Roman" pitchFamily="18" charset="0"/>
              <a:cs typeface="Times New Roman" pitchFamily="18" charset="0"/>
            </a:endParaRPr>
          </a:p>
          <a:p>
            <a:pPr marL="274320" indent="-274320">
              <a:lnSpc>
                <a:spcPct val="80000"/>
              </a:lnSpc>
              <a:spcBef>
                <a:spcPts val="580"/>
              </a:spcBef>
              <a:buFont typeface="Wingdings" pitchFamily="2" charset="2"/>
              <a:buChar char="§"/>
              <a:defRPr/>
            </a:pPr>
            <a:r>
              <a:rPr lang="en-US" sz="2400" dirty="0" smtClean="0">
                <a:latin typeface="Times New Roman" pitchFamily="18" charset="0"/>
                <a:cs typeface="Times New Roman" pitchFamily="18" charset="0"/>
              </a:rPr>
              <a:t>The goal of NDOH is to increase the years of healthy, functional, and productive lives of the Navajo citizens and communities consistent with the Navajo cultural values.</a:t>
            </a:r>
          </a:p>
          <a:p>
            <a:pPr marL="274320" indent="-274320" eaLnBrk="1" fontAlgn="auto" hangingPunct="1">
              <a:lnSpc>
                <a:spcPct val="80000"/>
              </a:lnSpc>
              <a:spcBef>
                <a:spcPts val="580"/>
              </a:spcBef>
              <a:spcAft>
                <a:spcPts val="0"/>
              </a:spcAft>
              <a:buFont typeface="Wingdings" pitchFamily="2" charset="2"/>
              <a:buChar char="§"/>
              <a:defRPr/>
            </a:pPr>
            <a:endParaRPr lang="en-US" sz="2400" dirty="0" smtClean="0">
              <a:latin typeface="Perpetua" pitchFamily="18" charset="0"/>
              <a:cs typeface="Times New Roman" pitchFamily="18" charset="0"/>
            </a:endParaRPr>
          </a:p>
          <a:p>
            <a:pPr marL="274320" indent="-274320" eaLnBrk="1" fontAlgn="auto" hangingPunct="1">
              <a:lnSpc>
                <a:spcPct val="80000"/>
              </a:lnSpc>
              <a:spcBef>
                <a:spcPts val="580"/>
              </a:spcBef>
              <a:spcAft>
                <a:spcPts val="0"/>
              </a:spcAft>
              <a:buFont typeface="Wingdings" pitchFamily="2" charset="2"/>
              <a:buChar char="§"/>
              <a:defRPr/>
            </a:pPr>
            <a:endParaRPr lang="en-US" sz="2400" dirty="0">
              <a:latin typeface="Perpetua"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8BF33B57-1DBE-4F55-918E-DCFAECE1324F}" type="slidenum">
              <a:rPr lang="en-US"/>
              <a:pPr>
                <a:defRPr/>
              </a:pPr>
              <a:t>9</a:t>
            </a:fld>
            <a:endParaRPr lang="en-US"/>
          </a:p>
        </p:txBody>
      </p:sp>
      <p:sp>
        <p:nvSpPr>
          <p:cNvPr id="2" name="Title 1"/>
          <p:cNvSpPr>
            <a:spLocks noGrp="1"/>
          </p:cNvSpPr>
          <p:nvPr>
            <p:ph type="title"/>
          </p:nvPr>
        </p:nvSpPr>
        <p:spPr>
          <a:xfrm>
            <a:off x="1371600" y="274638"/>
            <a:ext cx="7315200" cy="944562"/>
          </a:xfrm>
        </p:spPr>
        <p:txBody>
          <a:bodyPr>
            <a:normAutofit/>
          </a:bodyPr>
          <a:lstStyle/>
          <a:p>
            <a:pPr algn="ctr" eaLnBrk="1" fontAlgn="auto" hangingPunct="1">
              <a:spcAft>
                <a:spcPts val="0"/>
              </a:spcAft>
              <a:defRPr/>
            </a:pPr>
            <a:r>
              <a:rPr lang="en-US" sz="3700" dirty="0" smtClean="0">
                <a:solidFill>
                  <a:schemeClr val="tx1"/>
                </a:solidFill>
                <a:effectLst/>
                <a:latin typeface="Times New Roman" pitchFamily="18" charset="0"/>
                <a:cs typeface="Times New Roman" pitchFamily="18" charset="0"/>
              </a:rPr>
              <a:t>NDOH Background</a:t>
            </a:r>
            <a:endParaRPr lang="en-US" sz="3700" dirty="0">
              <a:solidFill>
                <a:schemeClr val="tx1"/>
              </a:solidFill>
              <a:effectLst/>
            </a:endParaRPr>
          </a:p>
        </p:txBody>
      </p:sp>
      <p:pic>
        <p:nvPicPr>
          <p:cNvPr id="9222" name="Picture 2" descr="Seal of the Great Navajo Tribe"/>
          <p:cNvPicPr>
            <a:picLocks noChangeAspect="1" noChangeArrowheads="1"/>
          </p:cNvPicPr>
          <p:nvPr/>
        </p:nvPicPr>
        <p:blipFill>
          <a:blip r:embed="rId3" r:link="rId4" cstate="print"/>
          <a:srcRect/>
          <a:stretch>
            <a:fillRect/>
          </a:stretch>
        </p:blipFill>
        <p:spPr bwMode="auto">
          <a:xfrm>
            <a:off x="228600" y="228600"/>
            <a:ext cx="1066800" cy="998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3489</TotalTime>
  <Words>2760</Words>
  <Application>Microsoft Office PowerPoint</Application>
  <PresentationFormat>On-screen Show (4:3)</PresentationFormat>
  <Paragraphs>361</Paragraphs>
  <Slides>42</Slides>
  <Notes>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Concourse</vt:lpstr>
      <vt:lpstr>The Navajo Nation </vt:lpstr>
      <vt:lpstr>Learning Objectives</vt:lpstr>
      <vt:lpstr>The Navajo Nation</vt:lpstr>
      <vt:lpstr>The Navajo Nation</vt:lpstr>
      <vt:lpstr>The Navajo People</vt:lpstr>
      <vt:lpstr>The Navajo Nation Socioeconomic Characteristics</vt:lpstr>
      <vt:lpstr>The Navajo Nation Government</vt:lpstr>
      <vt:lpstr>Navajo Health Systems</vt:lpstr>
      <vt:lpstr>NDOH Background</vt:lpstr>
      <vt:lpstr>NDOH Funding and Personnel</vt:lpstr>
      <vt:lpstr> NDOH administers key  programs in the following areas:</vt:lpstr>
      <vt:lpstr>Navajo Wellness Model</vt:lpstr>
      <vt:lpstr>Navajo Public Health Functions</vt:lpstr>
      <vt:lpstr>The Navajo Health Status</vt:lpstr>
      <vt:lpstr>The Navajo Health Status</vt:lpstr>
      <vt:lpstr>The Navajo Health Status</vt:lpstr>
      <vt:lpstr>PowerPoint Presentation</vt:lpstr>
      <vt:lpstr>Differences</vt:lpstr>
      <vt:lpstr>Differences</vt:lpstr>
      <vt:lpstr>Differences</vt:lpstr>
      <vt:lpstr>PHAB Beta Site Deficiencies</vt:lpstr>
      <vt:lpstr>Strategic Planning</vt:lpstr>
      <vt:lpstr>Strategic Action Steps</vt:lpstr>
      <vt:lpstr>Two Major Critical Strategic Priority Issues</vt:lpstr>
      <vt:lpstr>Two Major Critical Strategic Priority Issues</vt:lpstr>
      <vt:lpstr>T        FIVE YEAR  INFRASTRUCTURE IMPROVEMENT PLANS</vt:lpstr>
      <vt:lpstr>   ORGANIZATION &amp; PLANNING  </vt:lpstr>
      <vt:lpstr>LEGISLATION &amp; POLICY </vt:lpstr>
      <vt:lpstr>ADMINISTRATION &amp; MANAGEMENT  HUMAN RESOURCES</vt:lpstr>
      <vt:lpstr>  FINANCE  </vt:lpstr>
      <vt:lpstr>IT/MIS</vt:lpstr>
      <vt:lpstr> QUALITY CONTROL/ IMPROVEMENT </vt:lpstr>
      <vt:lpstr>SERVICES </vt:lpstr>
      <vt:lpstr>  DATA </vt:lpstr>
      <vt:lpstr>Perceived Internal Challenges, Problems and Obstacles:</vt:lpstr>
      <vt:lpstr>Perceived Internal Challenges, Problems and Obstacles:</vt:lpstr>
      <vt:lpstr>Perceived External Challenges, Problems and Obstacles:</vt:lpstr>
      <vt:lpstr>Perceived External Challenges, Problems and Obstacles:</vt:lpstr>
      <vt:lpstr>Additional  NDOH Accomplishments</vt:lpstr>
      <vt:lpstr>Why Would Our Health Department Want to be Accredited? </vt:lpstr>
      <vt:lpstr>Summary List to Next Steps</vt:lpstr>
      <vt:lpstr>Closing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Anita Muneta</dc:creator>
  <cp:lastModifiedBy>Blake Harper</cp:lastModifiedBy>
  <cp:revision>290</cp:revision>
  <cp:lastPrinted>2012-05-25T20:59:04Z</cp:lastPrinted>
  <dcterms:created xsi:type="dcterms:W3CDTF">2008-12-10T00:38:11Z</dcterms:created>
  <dcterms:modified xsi:type="dcterms:W3CDTF">2012-06-11T16:10:01Z</dcterms:modified>
</cp:coreProperties>
</file>